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02" r:id="rId1"/>
  </p:sldMasterIdLst>
  <p:notesMasterIdLst>
    <p:notesMasterId r:id="rId15"/>
  </p:notesMasterIdLst>
  <p:sldIdLst>
    <p:sldId id="256" r:id="rId2"/>
    <p:sldId id="313" r:id="rId3"/>
    <p:sldId id="309" r:id="rId4"/>
    <p:sldId id="315" r:id="rId5"/>
    <p:sldId id="311" r:id="rId6"/>
    <p:sldId id="316" r:id="rId7"/>
    <p:sldId id="283" r:id="rId8"/>
    <p:sldId id="280" r:id="rId9"/>
    <p:sldId id="288" r:id="rId10"/>
    <p:sldId id="275" r:id="rId11"/>
    <p:sldId id="282" r:id="rId12"/>
    <p:sldId id="265" r:id="rId13"/>
    <p:sldId id="317" r:id="rId14"/>
  </p:sldIdLst>
  <p:sldSz cx="18288000" cy="10287000"/>
  <p:notesSz cx="6858000" cy="9144000"/>
  <p:embeddedFontLst>
    <p:embeddedFont>
      <p:font typeface="Verdana" panose="020B0604030504040204" pitchFamily="34" charset="0"/>
      <p:regular r:id="rId16"/>
      <p:bold r:id="rId17"/>
      <p:italic r:id="rId18"/>
      <p:boldItalic r:id="rId19"/>
    </p:embeddedFont>
  </p:embeddedFontLst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EF7E5"/>
    <a:srgbClr val="E5F3D5"/>
    <a:srgbClr val="C7E6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838" autoAdjust="0"/>
    <p:restoredTop sz="94622" autoAdjust="0"/>
  </p:normalViewPr>
  <p:slideViewPr>
    <p:cSldViewPr>
      <p:cViewPr varScale="1">
        <p:scale>
          <a:sx n="44" d="100"/>
          <a:sy n="44" d="100"/>
        </p:scale>
        <p:origin x="21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7CE965-CA4F-49AD-9913-E06736FEAEA4}" type="doc">
      <dgm:prSet loTypeId="urn:microsoft.com/office/officeart/2008/layout/LinedList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3BBD739F-C9A0-43B5-AA0C-4DAC4E0FF679}">
      <dgm:prSet custT="1"/>
      <dgm:spPr/>
      <dgm:t>
        <a:bodyPr/>
        <a:lstStyle/>
        <a:p>
          <a:pPr algn="ctr">
            <a:lnSpc>
              <a:spcPct val="150000"/>
            </a:lnSpc>
            <a:buNone/>
          </a:pPr>
          <a:r>
            <a:rPr lang="bg-BG" sz="5400" b="1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МОДЕЛ НА МУЛТИСЕНЗОРНО ОБУЧЕНИЕ НА УЧЕНИЦИ С АУТИЗЪМ В НАЧАЛЕН ЕТАП</a:t>
          </a:r>
          <a:endParaRPr lang="en-US" sz="5400" dirty="0">
            <a:latin typeface="Verdana" panose="020B0604030504040204" pitchFamily="34" charset="0"/>
            <a:ea typeface="Verdana" panose="020B0604030504040204" pitchFamily="34" charset="0"/>
            <a:cs typeface="Times New Roman" panose="02020603050405020304" pitchFamily="18" charset="0"/>
          </a:endParaRPr>
        </a:p>
      </dgm:t>
    </dgm:pt>
    <dgm:pt modelId="{C3F76873-9B06-43F5-9CFC-3D3949E96C22}" type="parTrans" cxnId="{E9AD7D4E-D8DB-493D-8217-B141C0970C8C}">
      <dgm:prSet/>
      <dgm:spPr/>
      <dgm:t>
        <a:bodyPr/>
        <a:lstStyle/>
        <a:p>
          <a:endParaRPr lang="en-US"/>
        </a:p>
      </dgm:t>
    </dgm:pt>
    <dgm:pt modelId="{50134F4B-A539-4314-BB92-41C8388DED26}" type="sibTrans" cxnId="{E9AD7D4E-D8DB-493D-8217-B141C0970C8C}">
      <dgm:prSet/>
      <dgm:spPr/>
      <dgm:t>
        <a:bodyPr/>
        <a:lstStyle/>
        <a:p>
          <a:endParaRPr lang="en-US"/>
        </a:p>
      </dgm:t>
    </dgm:pt>
    <dgm:pt modelId="{2A3E4986-C80F-46EE-92FB-42DC57C22515}" type="pres">
      <dgm:prSet presAssocID="{F77CE965-CA4F-49AD-9913-E06736FEAEA4}" presName="vert0" presStyleCnt="0">
        <dgm:presLayoutVars>
          <dgm:dir/>
          <dgm:animOne val="branch"/>
          <dgm:animLvl val="lvl"/>
        </dgm:presLayoutVars>
      </dgm:prSet>
      <dgm:spPr/>
    </dgm:pt>
    <dgm:pt modelId="{3B5999D4-0D31-40ED-B263-6ABF31DDC6F2}" type="pres">
      <dgm:prSet presAssocID="{3BBD739F-C9A0-43B5-AA0C-4DAC4E0FF679}" presName="thickLine" presStyleLbl="alignNode1" presStyleIdx="0" presStyleCnt="1" custLinFactNeighborY="5053"/>
      <dgm:spPr/>
    </dgm:pt>
    <dgm:pt modelId="{D4543067-4467-4A83-89F0-C16305F159A5}" type="pres">
      <dgm:prSet presAssocID="{3BBD739F-C9A0-43B5-AA0C-4DAC4E0FF679}" presName="horz1" presStyleCnt="0"/>
      <dgm:spPr/>
    </dgm:pt>
    <dgm:pt modelId="{46392EA2-6826-4B39-9F4E-22B34D3DA556}" type="pres">
      <dgm:prSet presAssocID="{3BBD739F-C9A0-43B5-AA0C-4DAC4E0FF679}" presName="tx1" presStyleLbl="revTx" presStyleIdx="0" presStyleCnt="1" custLinFactNeighborY="1874"/>
      <dgm:spPr/>
    </dgm:pt>
    <dgm:pt modelId="{BA8B15C7-DEC9-4BB2-A1AF-4FC1CA53F4A6}" type="pres">
      <dgm:prSet presAssocID="{3BBD739F-C9A0-43B5-AA0C-4DAC4E0FF679}" presName="vert1" presStyleCnt="0"/>
      <dgm:spPr/>
    </dgm:pt>
  </dgm:ptLst>
  <dgm:cxnLst>
    <dgm:cxn modelId="{BDBD802F-46BC-4A85-BACA-07A06DE77C48}" type="presOf" srcId="{3BBD739F-C9A0-43B5-AA0C-4DAC4E0FF679}" destId="{46392EA2-6826-4B39-9F4E-22B34D3DA556}" srcOrd="0" destOrd="0" presId="urn:microsoft.com/office/officeart/2008/layout/LinedList"/>
    <dgm:cxn modelId="{E9AD7D4E-D8DB-493D-8217-B141C0970C8C}" srcId="{F77CE965-CA4F-49AD-9913-E06736FEAEA4}" destId="{3BBD739F-C9A0-43B5-AA0C-4DAC4E0FF679}" srcOrd="0" destOrd="0" parTransId="{C3F76873-9B06-43F5-9CFC-3D3949E96C22}" sibTransId="{50134F4B-A539-4314-BB92-41C8388DED26}"/>
    <dgm:cxn modelId="{1AB0844E-BD0F-4DE0-88E8-B1EEBCA1AE28}" type="presOf" srcId="{F77CE965-CA4F-49AD-9913-E06736FEAEA4}" destId="{2A3E4986-C80F-46EE-92FB-42DC57C22515}" srcOrd="0" destOrd="0" presId="urn:microsoft.com/office/officeart/2008/layout/LinedList"/>
    <dgm:cxn modelId="{3AB629D1-9296-4C10-A218-BFEB5A18CFAE}" type="presParOf" srcId="{2A3E4986-C80F-46EE-92FB-42DC57C22515}" destId="{3B5999D4-0D31-40ED-B263-6ABF31DDC6F2}" srcOrd="0" destOrd="0" presId="urn:microsoft.com/office/officeart/2008/layout/LinedList"/>
    <dgm:cxn modelId="{06AE8041-C89D-4AF6-982B-B61137BDF401}" type="presParOf" srcId="{2A3E4986-C80F-46EE-92FB-42DC57C22515}" destId="{D4543067-4467-4A83-89F0-C16305F159A5}" srcOrd="1" destOrd="0" presId="urn:microsoft.com/office/officeart/2008/layout/LinedList"/>
    <dgm:cxn modelId="{6E2647E0-953D-4B96-9270-DA0DD6C889EA}" type="presParOf" srcId="{D4543067-4467-4A83-89F0-C16305F159A5}" destId="{46392EA2-6826-4B39-9F4E-22B34D3DA556}" srcOrd="0" destOrd="0" presId="urn:microsoft.com/office/officeart/2008/layout/LinedList"/>
    <dgm:cxn modelId="{CC7BC542-AC73-41BA-903F-6705D3E7F47D}" type="presParOf" srcId="{D4543067-4467-4A83-89F0-C16305F159A5}" destId="{BA8B15C7-DEC9-4BB2-A1AF-4FC1CA53F4A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5999D4-0D31-40ED-B263-6ABF31DDC6F2}">
      <dsp:nvSpPr>
        <dsp:cNvPr id="0" name=""/>
        <dsp:cNvSpPr/>
      </dsp:nvSpPr>
      <dsp:spPr>
        <a:xfrm>
          <a:off x="0" y="205494"/>
          <a:ext cx="1276096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392EA2-6826-4B39-9F4E-22B34D3DA556}">
      <dsp:nvSpPr>
        <dsp:cNvPr id="0" name=""/>
        <dsp:cNvSpPr/>
      </dsp:nvSpPr>
      <dsp:spPr>
        <a:xfrm>
          <a:off x="0" y="0"/>
          <a:ext cx="12760963" cy="4066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t" anchorCtr="0">
          <a:noAutofit/>
        </a:bodyPr>
        <a:lstStyle/>
        <a:p>
          <a:pPr marL="0" lvl="0" indent="0" algn="ctr" defTabSz="24003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5400" b="1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МОДЕЛ НА МУЛТИСЕНЗОРНО ОБУЧЕНИЕ НА УЧЕНИЦИ С АУТИЗЪМ В НАЧАЛЕН ЕТАП</a:t>
          </a:r>
          <a:endParaRPr lang="en-US" sz="5400" kern="1200" dirty="0">
            <a:latin typeface="Verdana" panose="020B0604030504040204" pitchFamily="34" charset="0"/>
            <a:ea typeface="Verdana" panose="020B0604030504040204" pitchFamily="34" charset="0"/>
            <a:cs typeface="Times New Roman" panose="02020603050405020304" pitchFamily="18" charset="0"/>
          </a:endParaRPr>
        </a:p>
      </dsp:txBody>
      <dsp:txXfrm>
        <a:off x="0" y="0"/>
        <a:ext cx="12760963" cy="40667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3EF95A-E3C8-4A32-8B46-637DCC9768F1}" type="datetimeFigureOut">
              <a:rPr lang="bg-BG" smtClean="0"/>
              <a:t>21.09.2026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ACFB9-540C-4A5B-BCA1-827E0F7C408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6673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3AC2B-BD9D-B946-D040-331A6FA58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3EB887-F118-16BC-0E3C-1F5CC0899D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F7C69-F132-C5DB-BAB2-B88FDA21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F4EE3-DEB0-5C48-EFFD-D9FE2AD2C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EA82F-12AC-484B-6D1E-BEF415D6F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20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4B564-84A0-13B6-B537-FF7E2716A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3834E-AD98-F347-4BEE-D748C1C13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E20AF-506F-ED10-014E-35166A770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4DCDB-7012-C55D-44EB-DC46F383A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4A4135-08E8-1449-82DA-0A147D854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66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498BE-C82B-FE49-82E5-1E1BD70FE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7B6E0C-EFCF-E3E7-8F48-529F22767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8F60F-84C8-36E6-C6B7-336457861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BB4413-ACCD-AC6E-C5A9-CD05F9CB5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20D96-6CF4-4CB8-6EE7-0CE505556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46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6A1DD-D6FC-F3E8-45FE-7883C4108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EE454-9D93-0F68-32F0-269523B0A2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4C80A9-9F97-7C01-EC32-F6795B1FFE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816BF2-57E3-26B9-B31B-9875926DA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483D2A-3FB0-C27A-81BC-0E9AECC09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003863-D104-C4FA-EB6A-F9893F7A3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961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D9BEF-170A-7A53-92C9-7EE9D7904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BB5644-9B5E-5FC6-18AD-6C668E949B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273786-C76C-4CD2-5510-FD2E4B8FA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15064B-0D2F-AE55-059A-D6C80340E5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E6ACBA-1823-3C75-667B-603CC11A0B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F9A9C7-84AD-B414-4218-4EF3A379B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3A3F16-61E4-264C-B566-02620EA62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D9BC3D-AF20-C343-6911-7561F196C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232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3E415-1BDA-CF12-1FF9-8601E8DE5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DF4550-3E29-14DE-E71E-0726AA6FF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F3D13D-E74C-A375-0232-1059671F1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DAA57C-B45C-4437-4527-DC75A53A7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662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40F5B6-B713-10B6-8256-CEA1D9430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356342-AD3F-D851-C7EB-468D50BB5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EB14A-FDD4-DEBB-EF92-DC47D9F04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522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1262E-4F69-54AF-FFDC-99A85F547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5FF79-1AFA-4352-1B85-71707A067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00527-C000-5F42-91EA-685E8B9C8B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9AAA13-3B6F-206A-C938-84C502707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E256F5-1B1E-46E6-F98B-44552F42B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7EC7A2-672A-CA58-ABE8-0AFFF7750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98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4D47F-F100-AD88-2350-156149E49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DFB2F6-972F-3DC7-C078-462122F26B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CA22A-8734-1F6F-AD9E-E2EF86A93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01F08F-346D-E64E-52E9-6C4AD4A69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636E94-D305-7945-05D2-E894F9317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9E6E1F-9B41-3E8B-7023-40C76B140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087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E2F0D-D359-0C14-FB0F-451AF98C3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C62BBC-70F9-01DA-7DFB-B4B669DE1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2A6C0-8666-7B72-0E77-D8A003C4C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A7A39-8B40-F031-198D-4BBFE3594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B7AA7-515C-DCA7-7BCA-034513F92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343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692E50-46D9-3031-5365-9D0A4C2E59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A3F0A8-B8A7-6FEB-503F-06A268796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38983-6544-5E0C-A478-50F087630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ABED4-48E4-5693-3B0F-A1A976473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F5F7B-F04C-DA26-AF9A-5E05617A7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56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D092C9-CE9E-5512-51E3-9BA355185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7BEA59-8B82-F9DF-535C-17168A77A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8549-1DAE-DCD6-8F3A-BAA0A6A91E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8E882-FF2F-2D06-1EE6-8F00FA263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78FA4-72E1-3CA8-595C-B46675AD2E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391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5.svg"/><Relationship Id="rId7" Type="http://schemas.openxmlformats.org/officeDocument/2006/relationships/image" Target="../media/image14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4.svg"/><Relationship Id="rId7" Type="http://schemas.openxmlformats.org/officeDocument/2006/relationships/image" Target="../media/image18.jpe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3.svg"/><Relationship Id="rId10" Type="http://schemas.openxmlformats.org/officeDocument/2006/relationships/image" Target="../media/image21.jpg"/><Relationship Id="rId4" Type="http://schemas.openxmlformats.org/officeDocument/2006/relationships/image" Target="../media/image10.svg"/><Relationship Id="rId9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5.svg"/><Relationship Id="rId7" Type="http://schemas.openxmlformats.org/officeDocument/2006/relationships/image" Target="../media/image24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g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5.svg"/><Relationship Id="rId7" Type="http://schemas.openxmlformats.org/officeDocument/2006/relationships/image" Target="../media/image28.jp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g"/><Relationship Id="rId4" Type="http://schemas.openxmlformats.org/officeDocument/2006/relationships/image" Target="../media/image3.svg"/><Relationship Id="rId9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34.jp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1"/>
          <p:cNvSpPr/>
          <p:nvPr/>
        </p:nvSpPr>
        <p:spPr>
          <a:xfrm>
            <a:off x="183146" y="876299"/>
            <a:ext cx="4998454" cy="5486401"/>
          </a:xfrm>
          <a:custGeom>
            <a:avLst/>
            <a:gdLst/>
            <a:ahLst/>
            <a:cxnLst/>
            <a:rect l="l" t="t" r="r" b="b"/>
            <a:pathLst>
              <a:path w="5303254" h="6275795">
                <a:moveTo>
                  <a:pt x="0" y="0"/>
                </a:moveTo>
                <a:lnTo>
                  <a:pt x="5303255" y="0"/>
                </a:lnTo>
                <a:lnTo>
                  <a:pt x="5303255" y="6275794"/>
                </a:lnTo>
                <a:lnTo>
                  <a:pt x="0" y="62757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3B941D-BAB5-0ADA-1BF1-3400FF04D98C}"/>
              </a:ext>
            </a:extLst>
          </p:cNvPr>
          <p:cNvSpPr txBox="1"/>
          <p:nvPr/>
        </p:nvSpPr>
        <p:spPr>
          <a:xfrm>
            <a:off x="288477" y="7750578"/>
            <a:ext cx="14570523" cy="1991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bg-BG" sz="3700" b="1" i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Севдана Йорданова</a:t>
            </a:r>
            <a:r>
              <a:rPr lang="en-US" sz="3700" b="1" i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3700" b="1" i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Петкова, ресурсен учител</a:t>
            </a:r>
            <a:endParaRPr lang="bg-BG" sz="3700" b="1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bg-BG" sz="3700" b="1" i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ОУ „КАПИТАН ПЕТКО ВОЙВОДА“ </a:t>
            </a:r>
          </a:p>
          <a:p>
            <a:pPr>
              <a:lnSpc>
                <a:spcPct val="115000"/>
              </a:lnSpc>
              <a:buNone/>
            </a:pPr>
            <a:r>
              <a:rPr lang="bg-BG" sz="3700" i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гр.Варна, </a:t>
            </a:r>
            <a:r>
              <a:rPr lang="bg-BG" sz="3700" i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България </a:t>
            </a:r>
          </a:p>
        </p:txBody>
      </p:sp>
      <p:graphicFrame>
        <p:nvGraphicFramePr>
          <p:cNvPr id="18" name="TextBox 12">
            <a:extLst>
              <a:ext uri="{FF2B5EF4-FFF2-40B4-BE49-F238E27FC236}">
                <a16:creationId xmlns:a16="http://schemas.microsoft.com/office/drawing/2014/main" id="{BB157F99-97A1-32E9-451D-FC8FDD66C4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6702321"/>
              </p:ext>
            </p:extLst>
          </p:nvPr>
        </p:nvGraphicFramePr>
        <p:xfrm>
          <a:off x="5684254" y="2524510"/>
          <a:ext cx="12760964" cy="40667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A18FDD8F-D867-A165-7227-CA1C23802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505700"/>
            <a:ext cx="3140523" cy="2512418"/>
          </a:xfrm>
          <a:prstGeom prst="rect">
            <a:avLst/>
          </a:prstGeom>
        </p:spPr>
      </p:pic>
      <p:sp>
        <p:nvSpPr>
          <p:cNvPr id="19" name="Freeform 9">
            <a:extLst>
              <a:ext uri="{FF2B5EF4-FFF2-40B4-BE49-F238E27FC236}">
                <a16:creationId xmlns:a16="http://schemas.microsoft.com/office/drawing/2014/main" id="{E395DBD1-02E1-D89B-E798-3667ECFEDEA3}"/>
              </a:ext>
            </a:extLst>
          </p:cNvPr>
          <p:cNvSpPr/>
          <p:nvPr/>
        </p:nvSpPr>
        <p:spPr>
          <a:xfrm>
            <a:off x="5410200" y="3162300"/>
            <a:ext cx="663757" cy="780890"/>
          </a:xfrm>
          <a:custGeom>
            <a:avLst/>
            <a:gdLst/>
            <a:ahLst/>
            <a:cxnLst/>
            <a:rect l="l" t="t" r="r" b="b"/>
            <a:pathLst>
              <a:path w="663757" h="780890">
                <a:moveTo>
                  <a:pt x="0" y="0"/>
                </a:moveTo>
                <a:lnTo>
                  <a:pt x="663756" y="0"/>
                </a:lnTo>
                <a:lnTo>
                  <a:pt x="663756" y="780890"/>
                </a:lnTo>
                <a:lnTo>
                  <a:pt x="0" y="7808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4E0F16-FBCB-1DEF-9B84-3080176F464C}"/>
              </a:ext>
            </a:extLst>
          </p:cNvPr>
          <p:cNvSpPr txBox="1"/>
          <p:nvPr/>
        </p:nvSpPr>
        <p:spPr>
          <a:xfrm>
            <a:off x="6073957" y="647700"/>
            <a:ext cx="12107097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800"/>
              </a:spcAft>
              <a:buNone/>
              <a:tabLst>
                <a:tab pos="3263900" algn="l"/>
              </a:tabLst>
            </a:pPr>
            <a:r>
              <a:rPr lang="bg-BG" sz="4000" i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Международен образователен форум 	</a:t>
            </a:r>
          </a:p>
          <a:p>
            <a:pPr algn="ctr">
              <a:buNone/>
            </a:pPr>
            <a:r>
              <a:rPr lang="bg-BG" sz="4000" i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„ОБРАЗОВАНИЕ ЗА БЪДЕЩЕТО“ </a:t>
            </a:r>
            <a:endParaRPr lang="bg-BG" sz="4000" i="1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BFC43-64AD-7DCE-F589-DA6BFF0CA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A747CA57-99CD-0622-B06F-2CA366FE1635}"/>
              </a:ext>
            </a:extLst>
          </p:cNvPr>
          <p:cNvSpPr/>
          <p:nvPr/>
        </p:nvSpPr>
        <p:spPr>
          <a:xfrm>
            <a:off x="16002000" y="8751689"/>
            <a:ext cx="2286000" cy="2487811"/>
          </a:xfrm>
          <a:custGeom>
            <a:avLst/>
            <a:gdLst/>
            <a:ahLst/>
            <a:cxnLst/>
            <a:rect l="l" t="t" r="r" b="b"/>
            <a:pathLst>
              <a:path w="4473446" h="4516125">
                <a:moveTo>
                  <a:pt x="0" y="0"/>
                </a:moveTo>
                <a:lnTo>
                  <a:pt x="4473446" y="0"/>
                </a:lnTo>
                <a:lnTo>
                  <a:pt x="4473446" y="4516125"/>
                </a:lnTo>
                <a:lnTo>
                  <a:pt x="0" y="4516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208419" b="-68791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BC0ADCF-F8F5-B9FD-9B24-97634D7C43EB}"/>
              </a:ext>
            </a:extLst>
          </p:cNvPr>
          <p:cNvSpPr/>
          <p:nvPr/>
        </p:nvSpPr>
        <p:spPr>
          <a:xfrm rot="2336984">
            <a:off x="16596728" y="-2226580"/>
            <a:ext cx="3150865" cy="3233961"/>
          </a:xfrm>
          <a:custGeom>
            <a:avLst/>
            <a:gdLst/>
            <a:ahLst/>
            <a:cxnLst/>
            <a:rect l="l" t="t" r="r" b="b"/>
            <a:pathLst>
              <a:path w="4901725" h="5707976">
                <a:moveTo>
                  <a:pt x="0" y="0"/>
                </a:moveTo>
                <a:lnTo>
                  <a:pt x="4901724" y="0"/>
                </a:lnTo>
                <a:lnTo>
                  <a:pt x="4901724" y="5707977"/>
                </a:lnTo>
                <a:lnTo>
                  <a:pt x="0" y="5707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D2778471-7260-85BD-3BA2-B059E74D6E55}"/>
              </a:ext>
            </a:extLst>
          </p:cNvPr>
          <p:cNvSpPr/>
          <p:nvPr/>
        </p:nvSpPr>
        <p:spPr>
          <a:xfrm>
            <a:off x="381000" y="419100"/>
            <a:ext cx="663757" cy="780890"/>
          </a:xfrm>
          <a:custGeom>
            <a:avLst/>
            <a:gdLst/>
            <a:ahLst/>
            <a:cxnLst/>
            <a:rect l="l" t="t" r="r" b="b"/>
            <a:pathLst>
              <a:path w="663757" h="780890">
                <a:moveTo>
                  <a:pt x="0" y="0"/>
                </a:moveTo>
                <a:lnTo>
                  <a:pt x="663756" y="0"/>
                </a:lnTo>
                <a:lnTo>
                  <a:pt x="663756" y="780890"/>
                </a:lnTo>
                <a:lnTo>
                  <a:pt x="0" y="7808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2" name="Google Shape;69;p2">
            <a:extLst>
              <a:ext uri="{FF2B5EF4-FFF2-40B4-BE49-F238E27FC236}">
                <a16:creationId xmlns:a16="http://schemas.microsoft.com/office/drawing/2014/main" id="{3BFC6CBF-4FE6-92FB-98BC-FD070249C73B}"/>
              </a:ext>
            </a:extLst>
          </p:cNvPr>
          <p:cNvSpPr txBox="1">
            <a:spLocks/>
          </p:cNvSpPr>
          <p:nvPr/>
        </p:nvSpPr>
        <p:spPr>
          <a:xfrm>
            <a:off x="10840453" y="1638300"/>
            <a:ext cx="7467600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11" indent="-228611">
              <a:lnSpc>
                <a:spcPct val="150000"/>
              </a:lnSpc>
            </a:pPr>
            <a:br>
              <a:rPr lang="bg-B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40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517B1BC-07F4-EC19-4035-745516F0EC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032855"/>
              </p:ext>
            </p:extLst>
          </p:nvPr>
        </p:nvGraphicFramePr>
        <p:xfrm>
          <a:off x="76200" y="1515110"/>
          <a:ext cx="18059400" cy="8505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10600">
                  <a:extLst>
                    <a:ext uri="{9D8B030D-6E8A-4147-A177-3AD203B41FA5}">
                      <a16:colId xmlns:a16="http://schemas.microsoft.com/office/drawing/2014/main" val="3110827739"/>
                    </a:ext>
                  </a:extLst>
                </a:gridCol>
                <a:gridCol w="9448800">
                  <a:extLst>
                    <a:ext uri="{9D8B030D-6E8A-4147-A177-3AD203B41FA5}">
                      <a16:colId xmlns:a16="http://schemas.microsoft.com/office/drawing/2014/main" val="4116032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bg-BG" sz="4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РЕЧ И ПОВЕДЕНИЕ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4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УЧИЛИЩНИ УМЕНИЯ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bg-BG" sz="3500" b="1" u="sng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Нисковербален</a:t>
                      </a:r>
                      <a:r>
                        <a:rPr lang="bg-BG" sz="3500" b="1" u="none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bg-BG" sz="35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sz="3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бедна,</a:t>
                      </a:r>
                      <a:r>
                        <a:rPr lang="en-US" sz="3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sz="3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аграматична реч, отговаря еднословно,английски думи</a:t>
                      </a:r>
                      <a:endParaRPr lang="bg-BG" sz="35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71500" indent="-5715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bg-BG" sz="3500" b="1" u="sng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Концентрация</a:t>
                      </a:r>
                      <a:r>
                        <a:rPr lang="bg-BG" sz="3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:  0 д</a:t>
                      </a:r>
                      <a:r>
                        <a:rPr lang="bg-BG" sz="3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bg-BG" sz="3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2-3</a:t>
                      </a:r>
                      <a:r>
                        <a:rPr lang="en-US" sz="3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sz="3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мин.</a:t>
                      </a:r>
                    </a:p>
                    <a:p>
                      <a:pPr marL="571500" indent="-5715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bg-BG" sz="3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Неустойчивост на </a:t>
                      </a:r>
                      <a:r>
                        <a:rPr lang="bg-BG" sz="3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вниманието</a:t>
                      </a:r>
                      <a:endParaRPr lang="bg-BG" sz="3500" dirty="0"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71500" indent="-5715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bg-BG" sz="3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Хиперактивност и импулсивност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bg-BG" sz="3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Неспокоен, шуми, става, обикаля </a:t>
                      </a:r>
                    </a:p>
                    <a:p>
                      <a:pPr marL="571500" indent="-5715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bg-BG" sz="3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Ниски нива на саморегулация </a:t>
                      </a:r>
                    </a:p>
                    <a:p>
                      <a:pPr marL="571500" indent="-5715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bg-BG" sz="3500" b="1" u="sng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Чести емоционални кризи</a:t>
                      </a:r>
                      <a:r>
                        <a:rPr lang="bg-BG" sz="3500" u="sng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bg-BG" sz="3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bg-BG" sz="3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рекъсва учебния процес  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bg-BG" sz="3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en-US" sz="3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sz="3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изпълнява инструкции</a:t>
                      </a:r>
                      <a:r>
                        <a:rPr lang="bg-BG" sz="3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bg-BG" sz="35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bg-BG" sz="35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Без очен контакт и интеракция </a:t>
                      </a:r>
                      <a:endParaRPr lang="bg-BG" sz="35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0" indent="-457200" algn="l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bg-BG" sz="4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Не е позициониран на чина</a:t>
                      </a:r>
                    </a:p>
                    <a:p>
                      <a:pPr marL="457200" indent="-4572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bg-BG" sz="40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Неограмотен</a:t>
                      </a:r>
                      <a:r>
                        <a:rPr lang="bg-BG" sz="4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457200" indent="-4572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bg-BG" sz="4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bg-BG" sz="4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ознава и назовава букви</a:t>
                      </a:r>
                    </a:p>
                    <a:p>
                      <a:pPr marL="457200" indent="-4572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bg-BG" sz="4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Не чете и не пише</a:t>
                      </a:r>
                    </a:p>
                    <a:p>
                      <a:pPr marL="457200" indent="-4572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bg-BG" sz="4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Няма фонологично осъзнаване </a:t>
                      </a:r>
                      <a:endParaRPr lang="bg-BG" sz="4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indent="-4572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bg-BG" sz="4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Затруднена фина моторика</a:t>
                      </a:r>
                      <a:endParaRPr lang="bg-BG" sz="40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457200" indent="-4572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bg-BG" sz="4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Познава числата до 20, брои до 10 </a:t>
                      </a:r>
                    </a:p>
                    <a:p>
                      <a:pPr marL="457200" indent="-4572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bg-BG" sz="4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Отказва да смята</a:t>
                      </a:r>
                    </a:p>
                    <a:p>
                      <a:pPr marL="457200" indent="-4572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bg-BG" sz="4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Не показва разбиране на нови понятия и смисъла на чутото</a:t>
                      </a:r>
                    </a:p>
                    <a:p>
                      <a:pPr marL="457200" indent="-4572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bg-BG" sz="40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22987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E7F570C-3974-F501-31DF-3A3C50564042}"/>
              </a:ext>
            </a:extLst>
          </p:cNvPr>
          <p:cNvSpPr txBox="1"/>
          <p:nvPr/>
        </p:nvSpPr>
        <p:spPr>
          <a:xfrm>
            <a:off x="1184814" y="0"/>
            <a:ext cx="168745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40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УЧЕНИК С ДЕТСКИ АУТИЗЪМ, </a:t>
            </a:r>
            <a:r>
              <a:rPr lang="bg-BG" sz="4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8 Г. </a:t>
            </a:r>
            <a:r>
              <a:rPr lang="en-US" sz="4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(1 </a:t>
            </a:r>
            <a:r>
              <a:rPr lang="bg-BG" sz="4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КЛАС</a:t>
            </a:r>
            <a:r>
              <a:rPr lang="en-US" sz="4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)</a:t>
            </a:r>
            <a:endParaRPr lang="bg-BG" sz="4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bg-BG" sz="40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Съпътстващо нарушение на активността и вниманието</a:t>
            </a:r>
            <a:endParaRPr lang="bg-BG" sz="4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225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F0629-4068-84EC-4029-2B0F676E7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B73C6CE9-5725-2554-7B4B-416B5AE27177}"/>
              </a:ext>
            </a:extLst>
          </p:cNvPr>
          <p:cNvSpPr/>
          <p:nvPr/>
        </p:nvSpPr>
        <p:spPr>
          <a:xfrm>
            <a:off x="16002000" y="8751689"/>
            <a:ext cx="2286000" cy="2487811"/>
          </a:xfrm>
          <a:custGeom>
            <a:avLst/>
            <a:gdLst/>
            <a:ahLst/>
            <a:cxnLst/>
            <a:rect l="l" t="t" r="r" b="b"/>
            <a:pathLst>
              <a:path w="4473446" h="4516125">
                <a:moveTo>
                  <a:pt x="0" y="0"/>
                </a:moveTo>
                <a:lnTo>
                  <a:pt x="4473446" y="0"/>
                </a:lnTo>
                <a:lnTo>
                  <a:pt x="4473446" y="4516125"/>
                </a:lnTo>
                <a:lnTo>
                  <a:pt x="0" y="4516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208419" b="-68791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FE4CF4E-E06E-91D9-E2B3-7F77D1335207}"/>
              </a:ext>
            </a:extLst>
          </p:cNvPr>
          <p:cNvSpPr/>
          <p:nvPr/>
        </p:nvSpPr>
        <p:spPr>
          <a:xfrm rot="2336984">
            <a:off x="16596728" y="-2226580"/>
            <a:ext cx="3150865" cy="3233961"/>
          </a:xfrm>
          <a:custGeom>
            <a:avLst/>
            <a:gdLst/>
            <a:ahLst/>
            <a:cxnLst/>
            <a:rect l="l" t="t" r="r" b="b"/>
            <a:pathLst>
              <a:path w="4901725" h="5707976">
                <a:moveTo>
                  <a:pt x="0" y="0"/>
                </a:moveTo>
                <a:lnTo>
                  <a:pt x="4901724" y="0"/>
                </a:lnTo>
                <a:lnTo>
                  <a:pt x="4901724" y="5707977"/>
                </a:lnTo>
                <a:lnTo>
                  <a:pt x="0" y="5707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CFA1647F-8887-5C40-25EA-7B90E7B56076}"/>
              </a:ext>
            </a:extLst>
          </p:cNvPr>
          <p:cNvSpPr/>
          <p:nvPr/>
        </p:nvSpPr>
        <p:spPr>
          <a:xfrm>
            <a:off x="381000" y="419100"/>
            <a:ext cx="663757" cy="780890"/>
          </a:xfrm>
          <a:custGeom>
            <a:avLst/>
            <a:gdLst/>
            <a:ahLst/>
            <a:cxnLst/>
            <a:rect l="l" t="t" r="r" b="b"/>
            <a:pathLst>
              <a:path w="663757" h="780890">
                <a:moveTo>
                  <a:pt x="0" y="0"/>
                </a:moveTo>
                <a:lnTo>
                  <a:pt x="663756" y="0"/>
                </a:lnTo>
                <a:lnTo>
                  <a:pt x="663756" y="780890"/>
                </a:lnTo>
                <a:lnTo>
                  <a:pt x="0" y="7808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5DA7D0-2C5B-33FB-CD9E-CFB3A40A5D06}"/>
              </a:ext>
            </a:extLst>
          </p:cNvPr>
          <p:cNvSpPr txBox="1"/>
          <p:nvPr/>
        </p:nvSpPr>
        <p:spPr>
          <a:xfrm>
            <a:off x="152400" y="1313200"/>
            <a:ext cx="17907000" cy="8556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bg-BG" sz="4000" b="1" u="sng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Мултисензорно обучение  </a:t>
            </a:r>
            <a:endParaRPr lang="bg-BG" sz="4000" i="1" u="sng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</a:rPr>
              <a:t>Включване на повече сензорни канали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</a:rPr>
              <a:t>Учене чрез движение, допир, правене</a:t>
            </a:r>
            <a:r>
              <a:rPr lang="en-US" sz="4000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</a:rPr>
              <a:t>кинестетично/тактилно и визуално учен</a:t>
            </a:r>
            <a:r>
              <a:rPr lang="en-US" sz="4000" dirty="0">
                <a:latin typeface="Verdana" panose="020B0604030504040204" pitchFamily="34" charset="0"/>
                <a:ea typeface="Verdana" panose="020B0604030504040204" pitchFamily="34" charset="0"/>
              </a:rPr>
              <a:t>e)</a:t>
            </a:r>
            <a:endParaRPr lang="bg-BG" sz="4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bg-BG" sz="35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bg-BG" sz="40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2. </a:t>
            </a:r>
            <a:r>
              <a:rPr lang="bg-BG" sz="4000" b="1" u="sng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Традиционни и алтернативни обучителни методи в комбинация с елементи от терапии</a:t>
            </a:r>
            <a:r>
              <a:rPr lang="en-US" sz="4000" b="1" u="sng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4000" b="1" u="sng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при аутизъм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Монтесори, Глобално четене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Сензорно-моторни дейности, в т.ч. проприоцептивни дейности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Ерготерапевтични похвати - сензорна терапия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Музикотерапия, игротерапия, арттерапия и др.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Логопедична работа и психологическа подкрепа </a:t>
            </a:r>
          </a:p>
          <a:p>
            <a:pPr marL="742950" indent="-742950">
              <a:buFont typeface="+mj-lt"/>
              <a:buAutoNum type="arabicPeriod"/>
            </a:pPr>
            <a:endParaRPr lang="bg-BG" sz="35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bg-BG" sz="40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3.</a:t>
            </a:r>
            <a:r>
              <a:rPr lang="bg-BG" sz="4000" b="1" u="sng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Рутина в структурирането на всеки урок и средата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A38546-91D7-67AE-37F0-CB215716A70D}"/>
              </a:ext>
            </a:extLst>
          </p:cNvPr>
          <p:cNvSpPr txBox="1"/>
          <p:nvPr/>
        </p:nvSpPr>
        <p:spPr>
          <a:xfrm>
            <a:off x="1371600" y="273903"/>
            <a:ext cx="16535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4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МУЛТИСЕНЗОРЕН ПОДХОД С 3 ЕЛЕМЕНТА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A869925-F37E-D718-77C9-6BBE0C4E6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9002" y="6667500"/>
            <a:ext cx="3745995" cy="248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88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DC1E5-2D16-BA7F-F013-25FC2FBF4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8C191318-0DA6-38A6-8A19-B4E3C2942B09}"/>
              </a:ext>
            </a:extLst>
          </p:cNvPr>
          <p:cNvSpPr/>
          <p:nvPr/>
        </p:nvSpPr>
        <p:spPr>
          <a:xfrm>
            <a:off x="16002000" y="8751689"/>
            <a:ext cx="2286000" cy="2487811"/>
          </a:xfrm>
          <a:custGeom>
            <a:avLst/>
            <a:gdLst/>
            <a:ahLst/>
            <a:cxnLst/>
            <a:rect l="l" t="t" r="r" b="b"/>
            <a:pathLst>
              <a:path w="4473446" h="4516125">
                <a:moveTo>
                  <a:pt x="0" y="0"/>
                </a:moveTo>
                <a:lnTo>
                  <a:pt x="4473446" y="0"/>
                </a:lnTo>
                <a:lnTo>
                  <a:pt x="4473446" y="4516125"/>
                </a:lnTo>
                <a:lnTo>
                  <a:pt x="0" y="4516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208419" b="-68791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3852ABE-10C2-F90B-A549-E0C8334B0A7C}"/>
              </a:ext>
            </a:extLst>
          </p:cNvPr>
          <p:cNvSpPr/>
          <p:nvPr/>
        </p:nvSpPr>
        <p:spPr>
          <a:xfrm rot="2336984">
            <a:off x="16596728" y="-2226580"/>
            <a:ext cx="3150865" cy="3233961"/>
          </a:xfrm>
          <a:custGeom>
            <a:avLst/>
            <a:gdLst/>
            <a:ahLst/>
            <a:cxnLst/>
            <a:rect l="l" t="t" r="r" b="b"/>
            <a:pathLst>
              <a:path w="4901725" h="5707976">
                <a:moveTo>
                  <a:pt x="0" y="0"/>
                </a:moveTo>
                <a:lnTo>
                  <a:pt x="4901724" y="0"/>
                </a:lnTo>
                <a:lnTo>
                  <a:pt x="4901724" y="5707977"/>
                </a:lnTo>
                <a:lnTo>
                  <a:pt x="0" y="5707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1B2EDB-5B9E-63FD-2122-93F354001A6D}"/>
              </a:ext>
            </a:extLst>
          </p:cNvPr>
          <p:cNvSpPr txBox="1"/>
          <p:nvPr/>
        </p:nvSpPr>
        <p:spPr>
          <a:xfrm>
            <a:off x="990600" y="373250"/>
            <a:ext cx="16535401" cy="729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bg-BG" sz="4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ВЪВЕДЕНИ РУТИНИ</a:t>
            </a:r>
            <a:endParaRPr lang="bg-BG" sz="4000" b="1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468F109B-5F2E-119B-61BC-E1C2D2096F0C}"/>
              </a:ext>
            </a:extLst>
          </p:cNvPr>
          <p:cNvSpPr/>
          <p:nvPr/>
        </p:nvSpPr>
        <p:spPr>
          <a:xfrm>
            <a:off x="381000" y="419100"/>
            <a:ext cx="663757" cy="780890"/>
          </a:xfrm>
          <a:custGeom>
            <a:avLst/>
            <a:gdLst/>
            <a:ahLst/>
            <a:cxnLst/>
            <a:rect l="l" t="t" r="r" b="b"/>
            <a:pathLst>
              <a:path w="663757" h="780890">
                <a:moveTo>
                  <a:pt x="0" y="0"/>
                </a:moveTo>
                <a:lnTo>
                  <a:pt x="663756" y="0"/>
                </a:lnTo>
                <a:lnTo>
                  <a:pt x="663756" y="780890"/>
                </a:lnTo>
                <a:lnTo>
                  <a:pt x="0" y="7808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2B80D2-21B8-3E44-84C9-3299A413501B}"/>
              </a:ext>
            </a:extLst>
          </p:cNvPr>
          <p:cNvSpPr txBox="1"/>
          <p:nvPr/>
        </p:nvSpPr>
        <p:spPr>
          <a:xfrm>
            <a:off x="381000" y="1104900"/>
            <a:ext cx="17907000" cy="9017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bg-BG" sz="4000" i="1" dirty="0">
                <a:latin typeface="Verdana" panose="020B0604030504040204" pitchFamily="34" charset="0"/>
                <a:ea typeface="Verdana" panose="020B0604030504040204" pitchFamily="34" charset="0"/>
              </a:rPr>
              <a:t>Рутина в структурирането и организацията на уроците</a:t>
            </a: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bg-BG" sz="4000" i="1" dirty="0">
                <a:latin typeface="Verdana" panose="020B0604030504040204" pitchFamily="34" charset="0"/>
                <a:ea typeface="Verdana" panose="020B0604030504040204" pitchFamily="34" charset="0"/>
              </a:rPr>
              <a:t>Езикови шаблони</a:t>
            </a:r>
            <a:r>
              <a:rPr lang="en-US" sz="4000" i="1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bg-BG" sz="4000" i="1" dirty="0">
                <a:latin typeface="Verdana" panose="020B0604030504040204" pitchFamily="34" charset="0"/>
                <a:ea typeface="Verdana" panose="020B0604030504040204" pitchFamily="34" charset="0"/>
              </a:rPr>
              <a:t>кратки вербални инструции</a:t>
            </a:r>
            <a:r>
              <a:rPr lang="en-US" sz="4000" i="1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r>
              <a:rPr lang="bg-BG" sz="4000" i="1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</a:rPr>
              <a:t>Край! Прибираш! Не!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</a:rPr>
              <a:t>Работим! Пишеш! Четеш!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</a:rPr>
              <a:t>Първо работим, после...</a:t>
            </a:r>
          </a:p>
          <a:p>
            <a:pPr>
              <a:lnSpc>
                <a:spcPct val="150000"/>
              </a:lnSpc>
            </a:pPr>
            <a:endParaRPr lang="en-US" sz="3000" i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bg-BG" sz="4000" i="1" dirty="0">
                <a:latin typeface="Verdana" panose="020B0604030504040204" pitchFamily="34" charset="0"/>
                <a:ea typeface="Verdana" panose="020B0604030504040204" pitchFamily="34" charset="0"/>
              </a:rPr>
              <a:t>Рутинно позициониране на детето</a:t>
            </a: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</a:p>
          <a:p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Пред бяла дъска/стена</a:t>
            </a:r>
            <a:b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Без разсейващи стимули  </a:t>
            </a:r>
            <a:b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Само 1 материал на чина   </a:t>
            </a:r>
            <a:b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Кутия под ръка за престоящи и минали работни материали</a:t>
            </a:r>
            <a:b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Ресурсният учител- до него, от страната на водещата му ръка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D9C35E-4DB7-EA05-F478-6EAD1DB330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3318641"/>
            <a:ext cx="6317301" cy="479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36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6A7F6-1501-C8B5-981D-2A15E62E2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C15C5E60-7836-C2B6-680E-8D6116E716F9}"/>
              </a:ext>
            </a:extLst>
          </p:cNvPr>
          <p:cNvSpPr/>
          <p:nvPr/>
        </p:nvSpPr>
        <p:spPr>
          <a:xfrm>
            <a:off x="16002000" y="8751689"/>
            <a:ext cx="2286000" cy="2487811"/>
          </a:xfrm>
          <a:custGeom>
            <a:avLst/>
            <a:gdLst/>
            <a:ahLst/>
            <a:cxnLst/>
            <a:rect l="l" t="t" r="r" b="b"/>
            <a:pathLst>
              <a:path w="4473446" h="4516125">
                <a:moveTo>
                  <a:pt x="0" y="0"/>
                </a:moveTo>
                <a:lnTo>
                  <a:pt x="4473446" y="0"/>
                </a:lnTo>
                <a:lnTo>
                  <a:pt x="4473446" y="4516125"/>
                </a:lnTo>
                <a:lnTo>
                  <a:pt x="0" y="4516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208419" b="-68791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30DBCA1-FD0A-0B1D-C41D-0234230262F6}"/>
              </a:ext>
            </a:extLst>
          </p:cNvPr>
          <p:cNvSpPr/>
          <p:nvPr/>
        </p:nvSpPr>
        <p:spPr>
          <a:xfrm rot="2336984">
            <a:off x="16596728" y="-2226580"/>
            <a:ext cx="3150865" cy="3233961"/>
          </a:xfrm>
          <a:custGeom>
            <a:avLst/>
            <a:gdLst/>
            <a:ahLst/>
            <a:cxnLst/>
            <a:rect l="l" t="t" r="r" b="b"/>
            <a:pathLst>
              <a:path w="4901725" h="5707976">
                <a:moveTo>
                  <a:pt x="0" y="0"/>
                </a:moveTo>
                <a:lnTo>
                  <a:pt x="4901724" y="0"/>
                </a:lnTo>
                <a:lnTo>
                  <a:pt x="4901724" y="5707977"/>
                </a:lnTo>
                <a:lnTo>
                  <a:pt x="0" y="5707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0F89C6-BB24-7A17-0936-57DB4654E178}"/>
              </a:ext>
            </a:extLst>
          </p:cNvPr>
          <p:cNvSpPr txBox="1"/>
          <p:nvPr/>
        </p:nvSpPr>
        <p:spPr>
          <a:xfrm>
            <a:off x="1044756" y="373250"/>
            <a:ext cx="16862243" cy="1437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bg-BG" sz="4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МОДЕЛ НА МУЛТИСЕНЗОРНО ОБУЧЕНИЕ НА УЧЕНИЦИ </a:t>
            </a:r>
          </a:p>
          <a:p>
            <a:pPr algn="ctr">
              <a:lnSpc>
                <a:spcPct val="115000"/>
              </a:lnSpc>
            </a:pPr>
            <a:r>
              <a:rPr lang="bg-BG" sz="4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 АУТИЗЪМ В НАЧАЛЕН ЕТАП</a:t>
            </a:r>
            <a:endParaRPr lang="bg-BG" sz="4000" b="1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7D76DCC3-28A8-5EF1-4734-94B1114B1EFD}"/>
              </a:ext>
            </a:extLst>
          </p:cNvPr>
          <p:cNvSpPr/>
          <p:nvPr/>
        </p:nvSpPr>
        <p:spPr>
          <a:xfrm>
            <a:off x="381000" y="419100"/>
            <a:ext cx="663757" cy="780890"/>
          </a:xfrm>
          <a:custGeom>
            <a:avLst/>
            <a:gdLst/>
            <a:ahLst/>
            <a:cxnLst/>
            <a:rect l="l" t="t" r="r" b="b"/>
            <a:pathLst>
              <a:path w="663757" h="780890">
                <a:moveTo>
                  <a:pt x="0" y="0"/>
                </a:moveTo>
                <a:lnTo>
                  <a:pt x="663756" y="0"/>
                </a:lnTo>
                <a:lnTo>
                  <a:pt x="663756" y="780890"/>
                </a:lnTo>
                <a:lnTo>
                  <a:pt x="0" y="7808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3C4421-5F40-A3F9-3181-A65851343935}"/>
              </a:ext>
            </a:extLst>
          </p:cNvPr>
          <p:cNvSpPr txBox="1"/>
          <p:nvPr/>
        </p:nvSpPr>
        <p:spPr>
          <a:xfrm>
            <a:off x="228600" y="2127984"/>
            <a:ext cx="17373599" cy="8197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n-US" sz="40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I. </a:t>
            </a:r>
            <a:r>
              <a:rPr lang="bg-BG" sz="4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Подготвителна част на уроците- Стартова рутина</a:t>
            </a:r>
            <a:r>
              <a:rPr lang="bg-BG" sz="4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</a:t>
            </a:r>
            <a:r>
              <a:rPr lang="bg-BG" sz="4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bg-BG" sz="4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Поздрав за добър ден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Календар - дата, месец, година, ден, сезон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Невромоторни задачи - фокус и концентрация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bg-BG" sz="30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US" sz="4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II</a:t>
            </a:r>
            <a:r>
              <a:rPr lang="bg-BG" sz="4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r>
              <a:rPr lang="en-US" sz="4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40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Същинска част: </a:t>
            </a:r>
            <a:endParaRPr lang="bg-BG" sz="4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bg-BG" sz="4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Блок учебни задачи</a:t>
            </a:r>
            <a:endParaRPr lang="bg-BG" sz="40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Двигателна/Сензорна/Проприоцептивна почивка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Блок учебни задачи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Двигателна/Сензорна/Проприоцептивна</a:t>
            </a:r>
            <a:r>
              <a:rPr lang="en-US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почивка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bg-BG" sz="30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US" sz="40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III</a:t>
            </a:r>
            <a:r>
              <a:rPr lang="bg-BG" sz="40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Заключителна част</a:t>
            </a:r>
            <a:r>
              <a:rPr lang="en-US" sz="40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– </a:t>
            </a:r>
            <a:r>
              <a:rPr lang="bg-BG" sz="40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финална рутина </a:t>
            </a:r>
            <a:endParaRPr lang="en-US" sz="4000" b="1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bg-BG" sz="40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под формата на похвала и поощрителна награда </a:t>
            </a:r>
            <a:endParaRPr lang="bg-BG" sz="40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0DFF2A-49E9-7CA4-CE6D-05E1A4A0E8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4600" y="2781300"/>
            <a:ext cx="4250420" cy="3756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32485A-2A16-5827-9366-DD8BDBE884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4600" y="6744834"/>
            <a:ext cx="4165516" cy="22848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6572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E9CAB-7F8E-5393-9718-D443DF4DD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7A0B4683-E19D-6938-A1E6-47F10563D272}"/>
              </a:ext>
            </a:extLst>
          </p:cNvPr>
          <p:cNvSpPr/>
          <p:nvPr/>
        </p:nvSpPr>
        <p:spPr>
          <a:xfrm>
            <a:off x="16002000" y="8751689"/>
            <a:ext cx="2286000" cy="2487811"/>
          </a:xfrm>
          <a:custGeom>
            <a:avLst/>
            <a:gdLst/>
            <a:ahLst/>
            <a:cxnLst/>
            <a:rect l="l" t="t" r="r" b="b"/>
            <a:pathLst>
              <a:path w="4473446" h="4516125">
                <a:moveTo>
                  <a:pt x="0" y="0"/>
                </a:moveTo>
                <a:lnTo>
                  <a:pt x="4473446" y="0"/>
                </a:lnTo>
                <a:lnTo>
                  <a:pt x="4473446" y="4516125"/>
                </a:lnTo>
                <a:lnTo>
                  <a:pt x="0" y="4516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208419" b="-68791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9ACCCDF-2000-DC5A-26B8-9E56D4A5B01C}"/>
              </a:ext>
            </a:extLst>
          </p:cNvPr>
          <p:cNvSpPr/>
          <p:nvPr/>
        </p:nvSpPr>
        <p:spPr>
          <a:xfrm rot="2336984">
            <a:off x="16596728" y="-2226580"/>
            <a:ext cx="3150865" cy="3233961"/>
          </a:xfrm>
          <a:custGeom>
            <a:avLst/>
            <a:gdLst/>
            <a:ahLst/>
            <a:cxnLst/>
            <a:rect l="l" t="t" r="r" b="b"/>
            <a:pathLst>
              <a:path w="4901725" h="5707976">
                <a:moveTo>
                  <a:pt x="0" y="0"/>
                </a:moveTo>
                <a:lnTo>
                  <a:pt x="4901724" y="0"/>
                </a:lnTo>
                <a:lnTo>
                  <a:pt x="4901724" y="5707977"/>
                </a:lnTo>
                <a:lnTo>
                  <a:pt x="0" y="5707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ACF0247-DAEA-5C11-6C4F-B51DBA2C5891}"/>
              </a:ext>
            </a:extLst>
          </p:cNvPr>
          <p:cNvSpPr/>
          <p:nvPr/>
        </p:nvSpPr>
        <p:spPr>
          <a:xfrm rot="2293227">
            <a:off x="-1025702" y="8773326"/>
            <a:ext cx="1896061" cy="1673469"/>
          </a:xfrm>
          <a:custGeom>
            <a:avLst/>
            <a:gdLst/>
            <a:ahLst/>
            <a:cxnLst/>
            <a:rect l="l" t="t" r="r" b="b"/>
            <a:pathLst>
              <a:path w="3233935" h="3163070">
                <a:moveTo>
                  <a:pt x="0" y="0"/>
                </a:moveTo>
                <a:lnTo>
                  <a:pt x="3233935" y="0"/>
                </a:lnTo>
                <a:lnTo>
                  <a:pt x="3233935" y="3163070"/>
                </a:lnTo>
                <a:lnTo>
                  <a:pt x="0" y="31630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55203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B9B27F-5DC1-B1CA-B185-89158B0BBAF3}"/>
              </a:ext>
            </a:extLst>
          </p:cNvPr>
          <p:cNvSpPr txBox="1"/>
          <p:nvPr/>
        </p:nvSpPr>
        <p:spPr>
          <a:xfrm>
            <a:off x="1184814" y="517289"/>
            <a:ext cx="15579186" cy="740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buNone/>
            </a:pPr>
            <a:endParaRPr lang="bg-BG" sz="40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28009A3F-DE99-0B58-9460-44434CCF04F1}"/>
              </a:ext>
            </a:extLst>
          </p:cNvPr>
          <p:cNvSpPr/>
          <p:nvPr/>
        </p:nvSpPr>
        <p:spPr>
          <a:xfrm>
            <a:off x="381000" y="419100"/>
            <a:ext cx="663757" cy="780890"/>
          </a:xfrm>
          <a:custGeom>
            <a:avLst/>
            <a:gdLst/>
            <a:ahLst/>
            <a:cxnLst/>
            <a:rect l="l" t="t" r="r" b="b"/>
            <a:pathLst>
              <a:path w="663757" h="780890">
                <a:moveTo>
                  <a:pt x="0" y="0"/>
                </a:moveTo>
                <a:lnTo>
                  <a:pt x="663756" y="0"/>
                </a:lnTo>
                <a:lnTo>
                  <a:pt x="663756" y="780890"/>
                </a:lnTo>
                <a:lnTo>
                  <a:pt x="0" y="7808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68D395-63FE-618C-B150-F3A349DEB463}"/>
              </a:ext>
            </a:extLst>
          </p:cNvPr>
          <p:cNvSpPr txBox="1"/>
          <p:nvPr/>
        </p:nvSpPr>
        <p:spPr>
          <a:xfrm>
            <a:off x="762000" y="342900"/>
            <a:ext cx="167574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bg-BG" sz="4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СЪЩИНСКА ЧАСТ НА УРОЦИТЕ – РЕДУВАНЕ НА УЧЕБНИ ЗАДАЧИ СЪС СЕНЗОРНИ/ДВИГАТЕЛНИ ПОЧИВКИ </a:t>
            </a:r>
            <a:endParaRPr lang="bg-BG" sz="1200" dirty="0">
              <a:solidFill>
                <a:schemeClr val="tx2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D2C8BD-7738-1F27-3005-159A0298A5F4}"/>
              </a:ext>
            </a:extLst>
          </p:cNvPr>
          <p:cNvSpPr txBox="1"/>
          <p:nvPr/>
        </p:nvSpPr>
        <p:spPr>
          <a:xfrm>
            <a:off x="768548" y="2377261"/>
            <a:ext cx="17145000" cy="7109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bg-BG" sz="44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Сензорни дейности -</a:t>
            </a:r>
            <a:r>
              <a:rPr lang="bg-BG" sz="4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 обучителна и корекционна цел</a:t>
            </a:r>
          </a:p>
          <a:p>
            <a:pPr lvl="0"/>
            <a:endParaRPr lang="bg-BG" sz="30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bg-BG" sz="4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Учебни задачи – </a:t>
            </a:r>
            <a:r>
              <a:rPr lang="bg-BG" sz="4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отделни блокове по 2-3-4 задачи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bg-BG" sz="4400" dirty="0">
                <a:latin typeface="Verdana" panose="020B0604030504040204" pitchFamily="34" charset="0"/>
                <a:ea typeface="Verdana" panose="020B0604030504040204" pitchFamily="34" charset="0"/>
              </a:rPr>
              <a:t> Визуализиране на концепции  и широко онагледяване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bg-BG" sz="4400" dirty="0">
                <a:latin typeface="Verdana" panose="020B0604030504040204" pitchFamily="34" charset="0"/>
                <a:ea typeface="Verdana" panose="020B0604030504040204" pitchFamily="34" charset="0"/>
              </a:rPr>
              <a:t> Адаптирани материали и визуална опора</a:t>
            </a:r>
            <a:endParaRPr lang="en-US" sz="4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bg-BG" sz="4400" dirty="0">
                <a:latin typeface="Verdana" panose="020B0604030504040204" pitchFamily="34" charset="0"/>
                <a:ea typeface="Verdana" panose="020B0604030504040204" pitchFamily="34" charset="0"/>
              </a:rPr>
              <a:t>Учене чрез правене,</a:t>
            </a:r>
            <a:r>
              <a:rPr lang="en-US" sz="4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bg-BG" sz="4400" dirty="0">
                <a:latin typeface="Verdana" panose="020B0604030504040204" pitchFamily="34" charset="0"/>
                <a:ea typeface="Verdana" panose="020B0604030504040204" pitchFamily="34" charset="0"/>
              </a:rPr>
              <a:t>движение, допир, ограждане,</a:t>
            </a:r>
            <a:r>
              <a:rPr lang="en-US" sz="4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bg-BG" sz="4400" dirty="0">
                <a:latin typeface="Verdana" panose="020B0604030504040204" pitchFamily="34" charset="0"/>
                <a:ea typeface="Verdana" panose="020B0604030504040204" pitchFamily="34" charset="0"/>
              </a:rPr>
              <a:t>свързване и др.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endParaRPr lang="bg-BG" sz="3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/>
            <a:r>
              <a:rPr lang="bg-BG" sz="44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Двигателна/Сензорна/Проприоцептивна почивка </a:t>
            </a:r>
            <a:r>
              <a:rPr lang="bg-BG" sz="4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– </a:t>
            </a:r>
            <a:r>
              <a:rPr lang="bg-BG" sz="4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при</a:t>
            </a:r>
            <a:r>
              <a:rPr lang="bg-BG" sz="4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4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първи маркери за наближаваща криза </a:t>
            </a:r>
            <a:r>
              <a:rPr lang="bg-BG" sz="4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 претоварена нервна система </a:t>
            </a:r>
          </a:p>
        </p:txBody>
      </p:sp>
    </p:spTree>
    <p:extLst>
      <p:ext uri="{BB962C8B-B14F-4D97-AF65-F5344CB8AC3E}">
        <p14:creationId xmlns:p14="http://schemas.microsoft.com/office/powerpoint/2010/main" val="2035574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3958B-488C-3A06-F8E0-6DEEAE815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92C70F25-DC4A-CE6F-57E8-AB054DED897C}"/>
              </a:ext>
            </a:extLst>
          </p:cNvPr>
          <p:cNvSpPr/>
          <p:nvPr/>
        </p:nvSpPr>
        <p:spPr>
          <a:xfrm>
            <a:off x="16002000" y="8751689"/>
            <a:ext cx="2286000" cy="2487811"/>
          </a:xfrm>
          <a:custGeom>
            <a:avLst/>
            <a:gdLst/>
            <a:ahLst/>
            <a:cxnLst/>
            <a:rect l="l" t="t" r="r" b="b"/>
            <a:pathLst>
              <a:path w="4473446" h="4516125">
                <a:moveTo>
                  <a:pt x="0" y="0"/>
                </a:moveTo>
                <a:lnTo>
                  <a:pt x="4473446" y="0"/>
                </a:lnTo>
                <a:lnTo>
                  <a:pt x="4473446" y="4516125"/>
                </a:lnTo>
                <a:lnTo>
                  <a:pt x="0" y="4516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208419" b="-68791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770BB8B-8E75-80FC-F252-D9D1ED642B61}"/>
              </a:ext>
            </a:extLst>
          </p:cNvPr>
          <p:cNvSpPr/>
          <p:nvPr/>
        </p:nvSpPr>
        <p:spPr>
          <a:xfrm rot="2336984">
            <a:off x="16596728" y="-2226580"/>
            <a:ext cx="3150865" cy="3233961"/>
          </a:xfrm>
          <a:custGeom>
            <a:avLst/>
            <a:gdLst/>
            <a:ahLst/>
            <a:cxnLst/>
            <a:rect l="l" t="t" r="r" b="b"/>
            <a:pathLst>
              <a:path w="4901725" h="5707976">
                <a:moveTo>
                  <a:pt x="0" y="0"/>
                </a:moveTo>
                <a:lnTo>
                  <a:pt x="4901724" y="0"/>
                </a:lnTo>
                <a:lnTo>
                  <a:pt x="4901724" y="5707977"/>
                </a:lnTo>
                <a:lnTo>
                  <a:pt x="0" y="5707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4DE03C-8C78-3B98-C41D-4DCCEEC7F8B0}"/>
              </a:ext>
            </a:extLst>
          </p:cNvPr>
          <p:cNvSpPr txBox="1"/>
          <p:nvPr/>
        </p:nvSpPr>
        <p:spPr>
          <a:xfrm>
            <a:off x="1184814" y="419100"/>
            <a:ext cx="15579186" cy="1586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bg-BG" sz="4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ОВЛАДЯВАНЕ НА ЕМОЦИОНАЛНИ КРИЗИ ЧРЕЗ </a:t>
            </a:r>
            <a:endParaRPr lang="bg-BG" sz="4000" b="1" dirty="0">
              <a:solidFill>
                <a:schemeClr val="tx2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lnSpc>
                <a:spcPct val="115000"/>
              </a:lnSpc>
              <a:buNone/>
            </a:pPr>
            <a:r>
              <a:rPr lang="bg-BG" sz="4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СЕНЗОРНИ/ДВИГАТЕЛНИ ПОЧИВКИ</a:t>
            </a:r>
            <a:endParaRPr lang="bg-BG" sz="4000" b="1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4DEA2DDE-E19F-55F0-D833-9EAF449204E6}"/>
              </a:ext>
            </a:extLst>
          </p:cNvPr>
          <p:cNvSpPr/>
          <p:nvPr/>
        </p:nvSpPr>
        <p:spPr>
          <a:xfrm>
            <a:off x="381000" y="419100"/>
            <a:ext cx="663757" cy="780890"/>
          </a:xfrm>
          <a:custGeom>
            <a:avLst/>
            <a:gdLst/>
            <a:ahLst/>
            <a:cxnLst/>
            <a:rect l="l" t="t" r="r" b="b"/>
            <a:pathLst>
              <a:path w="663757" h="780890">
                <a:moveTo>
                  <a:pt x="0" y="0"/>
                </a:moveTo>
                <a:lnTo>
                  <a:pt x="663756" y="0"/>
                </a:lnTo>
                <a:lnTo>
                  <a:pt x="663756" y="780890"/>
                </a:lnTo>
                <a:lnTo>
                  <a:pt x="0" y="7808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B52844-1F66-AF95-2352-C891C10B93EF}"/>
              </a:ext>
            </a:extLst>
          </p:cNvPr>
          <p:cNvSpPr txBox="1"/>
          <p:nvPr/>
        </p:nvSpPr>
        <p:spPr>
          <a:xfrm>
            <a:off x="381000" y="2171700"/>
            <a:ext cx="17830800" cy="7755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4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План за сензорно задоволяване на нуждите </a:t>
            </a:r>
            <a:r>
              <a:rPr lang="bg-BG" sz="4400" b="1" u="sng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ПРЕДИ кризата</a:t>
            </a:r>
            <a:r>
              <a:rPr lang="bg-BG" sz="4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- р</a:t>
            </a:r>
            <a:r>
              <a:rPr lang="bg-BG" sz="4400" dirty="0">
                <a:latin typeface="Verdana" panose="020B0604030504040204" pitchFamily="34" charset="0"/>
                <a:ea typeface="Verdana" panose="020B0604030504040204" pitchFamily="34" charset="0"/>
              </a:rPr>
              <a:t>едуване на учебни задачи със сензорни/двигателни почивки </a:t>
            </a:r>
            <a:r>
              <a:rPr lang="bg-BG" sz="4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   </a:t>
            </a:r>
          </a:p>
          <a:p>
            <a:endParaRPr lang="en-US" sz="3000" b="1" i="1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bg-BG" sz="4400" b="1" i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Проприоцептивни и тактилни дейности: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bg-BG" sz="4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Скачане, клякания, бутане на стена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bg-BG" sz="4400" dirty="0">
                <a:latin typeface="Verdana" panose="020B0604030504040204" pitchFamily="34" charset="0"/>
                <a:ea typeface="Verdana" panose="020B0604030504040204" pitchFamily="34" charset="0"/>
              </a:rPr>
              <a:t>Невромускулни усещания за ръката/Тактилни материали за ръката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bg-BG" sz="4400" dirty="0">
                <a:latin typeface="Verdana" panose="020B0604030504040204" pitchFamily="34" charset="0"/>
                <a:ea typeface="Verdana" panose="020B0604030504040204" pitchFamily="34" charset="0"/>
              </a:rPr>
              <a:t>Натиск върху длан и пръсти, свиване/отваряне на пръсти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bg-BG" sz="4400" dirty="0">
                <a:latin typeface="Verdana" panose="020B0604030504040204" pitchFamily="34" charset="0"/>
                <a:ea typeface="Verdana" panose="020B0604030504040204" pitchFamily="34" charset="0"/>
              </a:rPr>
              <a:t>Сензорна кутия/фиджет играчки - антистрестопки, спинъри, ленти на пръсти, сензорни топки, тръбичкии т.н.</a:t>
            </a:r>
            <a:endParaRPr lang="bg-BG" sz="44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D852E9-6552-7764-E6FA-79A22AA729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2199" y="2914805"/>
            <a:ext cx="3922889" cy="325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602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1046A-E29E-5228-9FF8-7F3185B30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C6F4E3F4-7B59-292D-8C5B-5A4BFBC900F0}"/>
              </a:ext>
            </a:extLst>
          </p:cNvPr>
          <p:cNvSpPr/>
          <p:nvPr/>
        </p:nvSpPr>
        <p:spPr>
          <a:xfrm>
            <a:off x="16002000" y="8751689"/>
            <a:ext cx="2286000" cy="2487811"/>
          </a:xfrm>
          <a:custGeom>
            <a:avLst/>
            <a:gdLst/>
            <a:ahLst/>
            <a:cxnLst/>
            <a:rect l="l" t="t" r="r" b="b"/>
            <a:pathLst>
              <a:path w="4473446" h="4516125">
                <a:moveTo>
                  <a:pt x="0" y="0"/>
                </a:moveTo>
                <a:lnTo>
                  <a:pt x="4473446" y="0"/>
                </a:lnTo>
                <a:lnTo>
                  <a:pt x="4473446" y="4516125"/>
                </a:lnTo>
                <a:lnTo>
                  <a:pt x="0" y="4516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208419" b="-68791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3D1BE0C-A9C3-6E77-204C-D223DF52597A}"/>
              </a:ext>
            </a:extLst>
          </p:cNvPr>
          <p:cNvSpPr/>
          <p:nvPr/>
        </p:nvSpPr>
        <p:spPr>
          <a:xfrm rot="2336984">
            <a:off x="16596728" y="-2226580"/>
            <a:ext cx="3150865" cy="3233961"/>
          </a:xfrm>
          <a:custGeom>
            <a:avLst/>
            <a:gdLst/>
            <a:ahLst/>
            <a:cxnLst/>
            <a:rect l="l" t="t" r="r" b="b"/>
            <a:pathLst>
              <a:path w="4901725" h="5707976">
                <a:moveTo>
                  <a:pt x="0" y="0"/>
                </a:moveTo>
                <a:lnTo>
                  <a:pt x="4901724" y="0"/>
                </a:lnTo>
                <a:lnTo>
                  <a:pt x="4901724" y="5707977"/>
                </a:lnTo>
                <a:lnTo>
                  <a:pt x="0" y="5707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C69573-26AC-054D-7A78-A0F6ECBF3A6A}"/>
              </a:ext>
            </a:extLst>
          </p:cNvPr>
          <p:cNvSpPr txBox="1"/>
          <p:nvPr/>
        </p:nvSpPr>
        <p:spPr>
          <a:xfrm>
            <a:off x="3657600" y="373250"/>
            <a:ext cx="4599440" cy="742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bg-BG" sz="4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ЧЕТЕНЕ</a:t>
            </a:r>
            <a:endParaRPr lang="bg-BG" sz="4000" b="1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F67DB41C-50BF-2D60-4A40-942A4B177F5B}"/>
              </a:ext>
            </a:extLst>
          </p:cNvPr>
          <p:cNvSpPr/>
          <p:nvPr/>
        </p:nvSpPr>
        <p:spPr>
          <a:xfrm>
            <a:off x="381000" y="419100"/>
            <a:ext cx="663757" cy="780890"/>
          </a:xfrm>
          <a:custGeom>
            <a:avLst/>
            <a:gdLst/>
            <a:ahLst/>
            <a:cxnLst/>
            <a:rect l="l" t="t" r="r" b="b"/>
            <a:pathLst>
              <a:path w="663757" h="780890">
                <a:moveTo>
                  <a:pt x="0" y="0"/>
                </a:moveTo>
                <a:lnTo>
                  <a:pt x="663756" y="0"/>
                </a:lnTo>
                <a:lnTo>
                  <a:pt x="663756" y="780890"/>
                </a:lnTo>
                <a:lnTo>
                  <a:pt x="0" y="7808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C2E4F6-E6A5-0527-7563-E4EFB986527A}"/>
              </a:ext>
            </a:extLst>
          </p:cNvPr>
          <p:cNvSpPr txBox="1"/>
          <p:nvPr/>
        </p:nvSpPr>
        <p:spPr>
          <a:xfrm>
            <a:off x="76200" y="2183356"/>
            <a:ext cx="16078200" cy="2768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Монтесори метод, стратегия за глобално четене 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Тактилни букви, проследяване на букви с пръсти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Конструиране на думи и изречения </a:t>
            </a:r>
            <a:endParaRPr lang="bg-BG" sz="40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BD45EB-4764-7036-F67B-A0AE92CCC4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5010" y="232714"/>
            <a:ext cx="7352990" cy="225578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9FA7FEF-6834-AF0D-9010-8C4252FEAA26}"/>
              </a:ext>
            </a:extLst>
          </p:cNvPr>
          <p:cNvSpPr txBox="1"/>
          <p:nvPr/>
        </p:nvSpPr>
        <p:spPr>
          <a:xfrm>
            <a:off x="152400" y="5448300"/>
            <a:ext cx="1243116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Symbol" panose="05050102010706020507" pitchFamily="18" charset="2"/>
              <a:buChar char="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Малко поле за четене </a:t>
            </a:r>
            <a:endParaRPr lang="bg-BG" sz="4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endParaRPr lang="bg-BG" sz="40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Изчистени кратки текстове без 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излишни визуални  стимули </a:t>
            </a:r>
          </a:p>
          <a:p>
            <a:endParaRPr lang="bg-BG" sz="40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Черно-бели материали и работни листи</a:t>
            </a:r>
          </a:p>
          <a:p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 с ограничен брой еднотипни задачи 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2EB6BC-128E-F828-440F-8A6DB887DD7D}"/>
              </a:ext>
            </a:extLst>
          </p:cNvPr>
          <p:cNvSpPr txBox="1"/>
          <p:nvPr/>
        </p:nvSpPr>
        <p:spPr>
          <a:xfrm>
            <a:off x="311728" y="1461210"/>
            <a:ext cx="10889672" cy="692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bg-BG" sz="4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Шрифт А</a:t>
            </a:r>
            <a:r>
              <a:rPr lang="en-US" sz="4000" b="1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dys</a:t>
            </a:r>
            <a:r>
              <a:rPr lang="en-US" sz="4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4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за хора с дислексия 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B6065B3-EE4F-FA1E-0A1D-86BA2FD13A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1447" y="3218510"/>
            <a:ext cx="5755106" cy="3020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16F963-525A-6A4C-CA61-C69D009B9D1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120" y="6204414"/>
            <a:ext cx="3491880" cy="39852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A8E8AC-329E-3D7C-4AA6-7E09B251A8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2440" y="6204414"/>
            <a:ext cx="3465560" cy="396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09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AB530-C2AC-B73E-9A83-75E81CF75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E5D8D74-669F-D2A4-1C56-2FD539F51E3F}"/>
              </a:ext>
            </a:extLst>
          </p:cNvPr>
          <p:cNvSpPr/>
          <p:nvPr/>
        </p:nvSpPr>
        <p:spPr>
          <a:xfrm rot="-591704">
            <a:off x="-635422" y="9717912"/>
            <a:ext cx="2986116" cy="3167287"/>
          </a:xfrm>
          <a:custGeom>
            <a:avLst/>
            <a:gdLst/>
            <a:ahLst/>
            <a:cxnLst/>
            <a:rect l="l" t="t" r="r" b="b"/>
            <a:pathLst>
              <a:path w="3270314" h="3341317">
                <a:moveTo>
                  <a:pt x="0" y="0"/>
                </a:moveTo>
                <a:lnTo>
                  <a:pt x="3270315" y="0"/>
                </a:lnTo>
                <a:lnTo>
                  <a:pt x="3270315" y="3341318"/>
                </a:lnTo>
                <a:lnTo>
                  <a:pt x="0" y="33413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75FC5DF-F3CF-1608-D875-4121F2598EA6}"/>
              </a:ext>
            </a:extLst>
          </p:cNvPr>
          <p:cNvSpPr/>
          <p:nvPr/>
        </p:nvSpPr>
        <p:spPr>
          <a:xfrm>
            <a:off x="16002000" y="8751689"/>
            <a:ext cx="2286000" cy="2487811"/>
          </a:xfrm>
          <a:custGeom>
            <a:avLst/>
            <a:gdLst/>
            <a:ahLst/>
            <a:cxnLst/>
            <a:rect l="l" t="t" r="r" b="b"/>
            <a:pathLst>
              <a:path w="4473446" h="4516125">
                <a:moveTo>
                  <a:pt x="0" y="0"/>
                </a:moveTo>
                <a:lnTo>
                  <a:pt x="4473446" y="0"/>
                </a:lnTo>
                <a:lnTo>
                  <a:pt x="4473446" y="4516125"/>
                </a:lnTo>
                <a:lnTo>
                  <a:pt x="0" y="4516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208419" b="-68791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D5736BE-7BE1-DAE2-329E-7748233BA128}"/>
              </a:ext>
            </a:extLst>
          </p:cNvPr>
          <p:cNvSpPr/>
          <p:nvPr/>
        </p:nvSpPr>
        <p:spPr>
          <a:xfrm rot="2293227">
            <a:off x="-1025702" y="8773326"/>
            <a:ext cx="1896061" cy="1673469"/>
          </a:xfrm>
          <a:custGeom>
            <a:avLst/>
            <a:gdLst/>
            <a:ahLst/>
            <a:cxnLst/>
            <a:rect l="l" t="t" r="r" b="b"/>
            <a:pathLst>
              <a:path w="3233935" h="3163070">
                <a:moveTo>
                  <a:pt x="0" y="0"/>
                </a:moveTo>
                <a:lnTo>
                  <a:pt x="3233935" y="0"/>
                </a:lnTo>
                <a:lnTo>
                  <a:pt x="3233935" y="3163070"/>
                </a:lnTo>
                <a:lnTo>
                  <a:pt x="0" y="31630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55203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F01F96-7FA4-5569-B64E-527CA329CC10}"/>
              </a:ext>
            </a:extLst>
          </p:cNvPr>
          <p:cNvSpPr txBox="1"/>
          <p:nvPr/>
        </p:nvSpPr>
        <p:spPr>
          <a:xfrm>
            <a:off x="862746" y="342900"/>
            <a:ext cx="17272854" cy="729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bg-BG" sz="4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МОНТЕСОРИ МЕТОД И СТРАТЕГИЯ ЗА ГЛОБАЛНО ЧЕТЕНЕ</a:t>
            </a:r>
            <a:r>
              <a:rPr lang="bg-BG" sz="4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bg-BG" sz="4000" b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0C8B16F8-8C55-D2A3-351C-0E2261F345E1}"/>
              </a:ext>
            </a:extLst>
          </p:cNvPr>
          <p:cNvSpPr/>
          <p:nvPr/>
        </p:nvSpPr>
        <p:spPr>
          <a:xfrm>
            <a:off x="381000" y="419100"/>
            <a:ext cx="663757" cy="780890"/>
          </a:xfrm>
          <a:custGeom>
            <a:avLst/>
            <a:gdLst/>
            <a:ahLst/>
            <a:cxnLst/>
            <a:rect l="l" t="t" r="r" b="b"/>
            <a:pathLst>
              <a:path w="663757" h="780890">
                <a:moveTo>
                  <a:pt x="0" y="0"/>
                </a:moveTo>
                <a:lnTo>
                  <a:pt x="663756" y="0"/>
                </a:lnTo>
                <a:lnTo>
                  <a:pt x="663756" y="780890"/>
                </a:lnTo>
                <a:lnTo>
                  <a:pt x="0" y="7808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048886-5893-8134-20D1-815136A5F96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56" y="3810908"/>
            <a:ext cx="5253681" cy="39402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7C8F35-7051-BCCC-6502-9CE40C3E06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837860"/>
            <a:ext cx="5648808" cy="38964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4684AAD-AC23-7D2A-CC46-98718CF9E5F5}"/>
              </a:ext>
            </a:extLst>
          </p:cNvPr>
          <p:cNvSpPr txBox="1"/>
          <p:nvPr/>
        </p:nvSpPr>
        <p:spPr>
          <a:xfrm>
            <a:off x="862746" y="1638300"/>
            <a:ext cx="1376765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Symbol" panose="05050102010706020507" pitchFamily="18" charset="2"/>
              <a:buChar char="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Съотнасяне на дума с  изображение и реален  предмет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Възприемане на образ и дума като едно цяло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5D3D7A4-00F4-B77F-9EA5-1D2439622BA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475" y="3879406"/>
            <a:ext cx="6360125" cy="385489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36EEA77-2C80-4F45-2527-FBB23AE494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034870"/>
            <a:ext cx="17754599" cy="20216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B8AADA-FB84-AC89-85D5-6555D149B53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726924" y="341467"/>
            <a:ext cx="2550151" cy="426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985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8FCBC-BF36-E6B8-AA46-17266BF3D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4CD65358-D8E3-65A9-00A4-19AA0CD04290}"/>
              </a:ext>
            </a:extLst>
          </p:cNvPr>
          <p:cNvSpPr/>
          <p:nvPr/>
        </p:nvSpPr>
        <p:spPr>
          <a:xfrm>
            <a:off x="16002000" y="8751689"/>
            <a:ext cx="2286000" cy="2487811"/>
          </a:xfrm>
          <a:custGeom>
            <a:avLst/>
            <a:gdLst/>
            <a:ahLst/>
            <a:cxnLst/>
            <a:rect l="l" t="t" r="r" b="b"/>
            <a:pathLst>
              <a:path w="4473446" h="4516125">
                <a:moveTo>
                  <a:pt x="0" y="0"/>
                </a:moveTo>
                <a:lnTo>
                  <a:pt x="4473446" y="0"/>
                </a:lnTo>
                <a:lnTo>
                  <a:pt x="4473446" y="4516125"/>
                </a:lnTo>
                <a:lnTo>
                  <a:pt x="0" y="4516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208419" b="-68791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F88150D-4850-4336-71A2-563AA4A5DF8A}"/>
              </a:ext>
            </a:extLst>
          </p:cNvPr>
          <p:cNvSpPr/>
          <p:nvPr/>
        </p:nvSpPr>
        <p:spPr>
          <a:xfrm rot="2336984">
            <a:off x="16596728" y="-2226580"/>
            <a:ext cx="3150865" cy="3233961"/>
          </a:xfrm>
          <a:custGeom>
            <a:avLst/>
            <a:gdLst/>
            <a:ahLst/>
            <a:cxnLst/>
            <a:rect l="l" t="t" r="r" b="b"/>
            <a:pathLst>
              <a:path w="4901725" h="5707976">
                <a:moveTo>
                  <a:pt x="0" y="0"/>
                </a:moveTo>
                <a:lnTo>
                  <a:pt x="4901724" y="0"/>
                </a:lnTo>
                <a:lnTo>
                  <a:pt x="4901724" y="5707977"/>
                </a:lnTo>
                <a:lnTo>
                  <a:pt x="0" y="5707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FF4340-4DE6-FF2C-7B04-EC359E63F14D}"/>
              </a:ext>
            </a:extLst>
          </p:cNvPr>
          <p:cNvSpPr txBox="1"/>
          <p:nvPr/>
        </p:nvSpPr>
        <p:spPr>
          <a:xfrm>
            <a:off x="1184814" y="419100"/>
            <a:ext cx="7905114" cy="80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bg-BG" sz="4400" b="1" dirty="0"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bg-BG" sz="4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ПИСАНЕ</a:t>
            </a:r>
            <a:endParaRPr lang="bg-BG" sz="4000" b="1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550856F1-7B86-B03C-69C5-1EC251A5753F}"/>
              </a:ext>
            </a:extLst>
          </p:cNvPr>
          <p:cNvSpPr/>
          <p:nvPr/>
        </p:nvSpPr>
        <p:spPr>
          <a:xfrm>
            <a:off x="381000" y="419100"/>
            <a:ext cx="663757" cy="780890"/>
          </a:xfrm>
          <a:custGeom>
            <a:avLst/>
            <a:gdLst/>
            <a:ahLst/>
            <a:cxnLst/>
            <a:rect l="l" t="t" r="r" b="b"/>
            <a:pathLst>
              <a:path w="663757" h="780890">
                <a:moveTo>
                  <a:pt x="0" y="0"/>
                </a:moveTo>
                <a:lnTo>
                  <a:pt x="663756" y="0"/>
                </a:lnTo>
                <a:lnTo>
                  <a:pt x="663756" y="780890"/>
                </a:lnTo>
                <a:lnTo>
                  <a:pt x="0" y="7808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24DCB6-31E7-641A-9B79-E77C0870492E}"/>
              </a:ext>
            </a:extLst>
          </p:cNvPr>
          <p:cNvSpPr txBox="1"/>
          <p:nvPr/>
        </p:nvSpPr>
        <p:spPr>
          <a:xfrm>
            <a:off x="152400" y="1257300"/>
            <a:ext cx="12496800" cy="39908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</a:t>
            </a:r>
            <a:r>
              <a:rPr lang="bg-BG" sz="4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исане „ръка върху ръка“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bg-BG" sz="4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Адаптирани черно-бели материали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bg-BG" sz="4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Повтаряне по пунктир на букви</a:t>
            </a:r>
            <a:r>
              <a:rPr lang="en-US" sz="4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4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 цифри </a:t>
            </a: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Задачи за свързване, ограждане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571500" indent="-5715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4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Графомоторни упражнения </a:t>
            </a:r>
          </a:p>
          <a:p>
            <a:pPr marL="571500" lvl="0" indent="-5715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Флашкарти</a:t>
            </a:r>
            <a:endParaRPr lang="bg-BG" sz="40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0EF6C2-49F7-42A3-CCE4-8521E897AB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9110" y="38100"/>
            <a:ext cx="6483050" cy="10134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FCB9A9-1B42-7A67-B900-DCCF167B84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105664"/>
            <a:ext cx="7072044" cy="3990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B4D596-7D32-809E-CA46-950CCADFF5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5214" y="38100"/>
            <a:ext cx="1828056" cy="20219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CC22E8-D6FE-EB93-04CF-50A579F36C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633447" y="5139453"/>
            <a:ext cx="5554506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43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FFCCD-9BA1-64D0-54D2-5AE9488CB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7A6D0F7F-1887-69A3-4B3E-3E6B5D398454}"/>
              </a:ext>
            </a:extLst>
          </p:cNvPr>
          <p:cNvSpPr/>
          <p:nvPr/>
        </p:nvSpPr>
        <p:spPr>
          <a:xfrm>
            <a:off x="16002000" y="8751689"/>
            <a:ext cx="2286000" cy="2487811"/>
          </a:xfrm>
          <a:custGeom>
            <a:avLst/>
            <a:gdLst/>
            <a:ahLst/>
            <a:cxnLst/>
            <a:rect l="l" t="t" r="r" b="b"/>
            <a:pathLst>
              <a:path w="4473446" h="4516125">
                <a:moveTo>
                  <a:pt x="0" y="0"/>
                </a:moveTo>
                <a:lnTo>
                  <a:pt x="4473446" y="0"/>
                </a:lnTo>
                <a:lnTo>
                  <a:pt x="4473446" y="4516125"/>
                </a:lnTo>
                <a:lnTo>
                  <a:pt x="0" y="4516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208419" b="-68791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099B88DC-A1C3-2BBA-F03E-F58E75C3AB65}"/>
              </a:ext>
            </a:extLst>
          </p:cNvPr>
          <p:cNvSpPr/>
          <p:nvPr/>
        </p:nvSpPr>
        <p:spPr>
          <a:xfrm rot="2336984">
            <a:off x="16596728" y="-2226580"/>
            <a:ext cx="3150865" cy="3233961"/>
          </a:xfrm>
          <a:custGeom>
            <a:avLst/>
            <a:gdLst/>
            <a:ahLst/>
            <a:cxnLst/>
            <a:rect l="l" t="t" r="r" b="b"/>
            <a:pathLst>
              <a:path w="4901725" h="5707976">
                <a:moveTo>
                  <a:pt x="0" y="0"/>
                </a:moveTo>
                <a:lnTo>
                  <a:pt x="4901724" y="0"/>
                </a:lnTo>
                <a:lnTo>
                  <a:pt x="4901724" y="5707977"/>
                </a:lnTo>
                <a:lnTo>
                  <a:pt x="0" y="5707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C09C35-3B93-614E-3280-8860226A9A74}"/>
              </a:ext>
            </a:extLst>
          </p:cNvPr>
          <p:cNvSpPr txBox="1"/>
          <p:nvPr/>
        </p:nvSpPr>
        <p:spPr>
          <a:xfrm>
            <a:off x="1184814" y="419100"/>
            <a:ext cx="15579186" cy="80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bg-BG" sz="4400" b="1" dirty="0"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bg-BG" sz="4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РАЗВИВАНЕ НА МАТЕМАТИЧЕСКИ УМЕНИЯ  </a:t>
            </a:r>
            <a:endParaRPr lang="bg-BG" sz="4000" b="1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2818528E-9F75-9E84-A98D-82FAC429F2D4}"/>
              </a:ext>
            </a:extLst>
          </p:cNvPr>
          <p:cNvSpPr/>
          <p:nvPr/>
        </p:nvSpPr>
        <p:spPr>
          <a:xfrm>
            <a:off x="381000" y="419100"/>
            <a:ext cx="663757" cy="780890"/>
          </a:xfrm>
          <a:custGeom>
            <a:avLst/>
            <a:gdLst/>
            <a:ahLst/>
            <a:cxnLst/>
            <a:rect l="l" t="t" r="r" b="b"/>
            <a:pathLst>
              <a:path w="663757" h="780890">
                <a:moveTo>
                  <a:pt x="0" y="0"/>
                </a:moveTo>
                <a:lnTo>
                  <a:pt x="663756" y="0"/>
                </a:lnTo>
                <a:lnTo>
                  <a:pt x="663756" y="780890"/>
                </a:lnTo>
                <a:lnTo>
                  <a:pt x="0" y="7808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19C6A9-61B2-B110-ACC6-20F80D4BD065}"/>
              </a:ext>
            </a:extLst>
          </p:cNvPr>
          <p:cNvSpPr txBox="1"/>
          <p:nvPr/>
        </p:nvSpPr>
        <p:spPr>
          <a:xfrm>
            <a:off x="228600" y="1850304"/>
            <a:ext cx="13167482" cy="2928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</a:rPr>
              <a:t>С</a:t>
            </a:r>
            <a:r>
              <a:rPr lang="bg-BG" sz="40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ъотнасяне на число и  цифра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</a:rPr>
              <a:t>Редене, броене и сортиране на предмети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</a:rPr>
              <a:t>Очертаване на цифри и геометр.фигури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bg-BG" sz="4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D5C02-8E4C-062F-27AA-8F843D95C595}"/>
              </a:ext>
            </a:extLst>
          </p:cNvPr>
          <p:cNvSpPr txBox="1"/>
          <p:nvPr/>
        </p:nvSpPr>
        <p:spPr>
          <a:xfrm>
            <a:off x="381000" y="4388002"/>
            <a:ext cx="10780123" cy="5684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bg-BG" sz="40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Танграми </a:t>
            </a:r>
          </a:p>
          <a:p>
            <a:pPr marL="571500" indent="-57150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bg-BG" sz="40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Конструиране с геометрични фигури </a:t>
            </a:r>
          </a:p>
          <a:p>
            <a:pPr marL="571500" indent="-57150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</a:rPr>
              <a:t>Задачи за пространствена ориентация</a:t>
            </a:r>
          </a:p>
          <a:p>
            <a:pPr marL="571500" indent="-57150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</a:rPr>
              <a:t>Моделиране </a:t>
            </a:r>
          </a:p>
          <a:p>
            <a:pPr marL="571500" indent="-57150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bg-BG" sz="40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Работа по модел</a:t>
            </a:r>
          </a:p>
          <a:p>
            <a:pPr marL="571500" indent="-57150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</a:rPr>
              <a:t>Задачи за свързване</a:t>
            </a:r>
          </a:p>
          <a:p>
            <a:pPr marL="571500" indent="-57150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</a:rPr>
              <a:t>Игри за памет</a:t>
            </a:r>
            <a:endParaRPr lang="bg-BG" sz="40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6CEA9F5-98A7-9161-A050-849A7CA895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661" y="1272489"/>
            <a:ext cx="3149339" cy="36879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6310B1-4268-C54E-0D41-1CE3902252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137" y="5143500"/>
            <a:ext cx="3164463" cy="492361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D9F2A83-F641-6A46-5ACD-8C9D2BB4372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1060" y="1272489"/>
            <a:ext cx="3164464" cy="36879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16ACD9-CD44-4D89-94AF-1338240D7FC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831" y="6550193"/>
            <a:ext cx="4109169" cy="36319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6F2F3C6-5CC1-8EE2-FB95-A7F0873E6AE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0169" y="5143500"/>
            <a:ext cx="3405431" cy="49236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3530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A49FB-9F64-24BC-B580-240A2670C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9F343CB0-971F-6E7E-0B5D-26D4934A99F1}"/>
              </a:ext>
            </a:extLst>
          </p:cNvPr>
          <p:cNvSpPr/>
          <p:nvPr/>
        </p:nvSpPr>
        <p:spPr>
          <a:xfrm>
            <a:off x="16002000" y="8751689"/>
            <a:ext cx="2286000" cy="2487811"/>
          </a:xfrm>
          <a:custGeom>
            <a:avLst/>
            <a:gdLst/>
            <a:ahLst/>
            <a:cxnLst/>
            <a:rect l="l" t="t" r="r" b="b"/>
            <a:pathLst>
              <a:path w="4473446" h="4516125">
                <a:moveTo>
                  <a:pt x="0" y="0"/>
                </a:moveTo>
                <a:lnTo>
                  <a:pt x="4473446" y="0"/>
                </a:lnTo>
                <a:lnTo>
                  <a:pt x="4473446" y="4516125"/>
                </a:lnTo>
                <a:lnTo>
                  <a:pt x="0" y="4516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208419" b="-68791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A30AD36-1CB6-081D-2108-9C21B4AF54A1}"/>
              </a:ext>
            </a:extLst>
          </p:cNvPr>
          <p:cNvSpPr/>
          <p:nvPr/>
        </p:nvSpPr>
        <p:spPr>
          <a:xfrm rot="2336984">
            <a:off x="16596728" y="-2226580"/>
            <a:ext cx="3150865" cy="3233961"/>
          </a:xfrm>
          <a:custGeom>
            <a:avLst/>
            <a:gdLst/>
            <a:ahLst/>
            <a:cxnLst/>
            <a:rect l="l" t="t" r="r" b="b"/>
            <a:pathLst>
              <a:path w="4901725" h="5707976">
                <a:moveTo>
                  <a:pt x="0" y="0"/>
                </a:moveTo>
                <a:lnTo>
                  <a:pt x="4901724" y="0"/>
                </a:lnTo>
                <a:lnTo>
                  <a:pt x="4901724" y="5707977"/>
                </a:lnTo>
                <a:lnTo>
                  <a:pt x="0" y="5707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5168DD-7EE1-10ED-336D-90A1FA782D0E}"/>
              </a:ext>
            </a:extLst>
          </p:cNvPr>
          <p:cNvSpPr txBox="1"/>
          <p:nvPr/>
        </p:nvSpPr>
        <p:spPr>
          <a:xfrm>
            <a:off x="121824" y="6771025"/>
            <a:ext cx="1222257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4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Разбиране на логически взаимовръзки и числова последователност</a:t>
            </a:r>
            <a:r>
              <a:rPr lang="bg-BG" sz="4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</a:p>
          <a:p>
            <a:pPr marL="1028700" lvl="1" indent="-571500" algn="just">
              <a:buFont typeface="Arial" panose="020B0604020202020204" pitchFamily="34" charset="0"/>
              <a:buChar char="•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Визуално и тактилно усвояване 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bg-BG" sz="40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</a:t>
            </a:r>
            <a:r>
              <a:rPr lang="bg-BG" sz="4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труктурираност и логичност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bg-BG" sz="4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Визуализиране на сметни операции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21F119C-FF91-B80C-B5AB-2A88CF810E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59170"/>
            <a:ext cx="4700283" cy="66845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909ECA-05D8-9796-0861-6CB08AA243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9788" y="54420"/>
            <a:ext cx="4483412" cy="66401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169317-1926-ED02-6C9F-A9C3D55C36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5800" y="7013068"/>
            <a:ext cx="6096000" cy="28548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5B049E-E6F1-90EE-914B-B00ED9287B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00"/>
            <a:ext cx="6956027" cy="680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33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3756B-42CC-2D31-DCC1-CDD5BBC74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AAD0026A-BE04-9B7B-749A-8C6E3CB7E3C8}"/>
              </a:ext>
            </a:extLst>
          </p:cNvPr>
          <p:cNvSpPr/>
          <p:nvPr/>
        </p:nvSpPr>
        <p:spPr>
          <a:xfrm>
            <a:off x="16002000" y="8751689"/>
            <a:ext cx="2286000" cy="2487811"/>
          </a:xfrm>
          <a:custGeom>
            <a:avLst/>
            <a:gdLst/>
            <a:ahLst/>
            <a:cxnLst/>
            <a:rect l="l" t="t" r="r" b="b"/>
            <a:pathLst>
              <a:path w="4473446" h="4516125">
                <a:moveTo>
                  <a:pt x="0" y="0"/>
                </a:moveTo>
                <a:lnTo>
                  <a:pt x="4473446" y="0"/>
                </a:lnTo>
                <a:lnTo>
                  <a:pt x="4473446" y="4516125"/>
                </a:lnTo>
                <a:lnTo>
                  <a:pt x="0" y="4516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208419" b="-68791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66CDE9C-9E60-D3E7-F3CA-4D7F6381B697}"/>
              </a:ext>
            </a:extLst>
          </p:cNvPr>
          <p:cNvSpPr/>
          <p:nvPr/>
        </p:nvSpPr>
        <p:spPr>
          <a:xfrm rot="2336984">
            <a:off x="16596728" y="-2226580"/>
            <a:ext cx="3150865" cy="3233961"/>
          </a:xfrm>
          <a:custGeom>
            <a:avLst/>
            <a:gdLst/>
            <a:ahLst/>
            <a:cxnLst/>
            <a:rect l="l" t="t" r="r" b="b"/>
            <a:pathLst>
              <a:path w="4901725" h="5707976">
                <a:moveTo>
                  <a:pt x="0" y="0"/>
                </a:moveTo>
                <a:lnTo>
                  <a:pt x="4901724" y="0"/>
                </a:lnTo>
                <a:lnTo>
                  <a:pt x="4901724" y="5707977"/>
                </a:lnTo>
                <a:lnTo>
                  <a:pt x="0" y="5707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A56D9CF3-54CE-9EF0-1E13-40374009CA59}"/>
              </a:ext>
            </a:extLst>
          </p:cNvPr>
          <p:cNvSpPr/>
          <p:nvPr/>
        </p:nvSpPr>
        <p:spPr>
          <a:xfrm>
            <a:off x="381000" y="38100"/>
            <a:ext cx="663757" cy="780890"/>
          </a:xfrm>
          <a:custGeom>
            <a:avLst/>
            <a:gdLst/>
            <a:ahLst/>
            <a:cxnLst/>
            <a:rect l="l" t="t" r="r" b="b"/>
            <a:pathLst>
              <a:path w="663757" h="780890">
                <a:moveTo>
                  <a:pt x="0" y="0"/>
                </a:moveTo>
                <a:lnTo>
                  <a:pt x="663756" y="0"/>
                </a:lnTo>
                <a:lnTo>
                  <a:pt x="663756" y="780890"/>
                </a:lnTo>
                <a:lnTo>
                  <a:pt x="0" y="7808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2" name="Google Shape;69;p2">
            <a:extLst>
              <a:ext uri="{FF2B5EF4-FFF2-40B4-BE49-F238E27FC236}">
                <a16:creationId xmlns:a16="http://schemas.microsoft.com/office/drawing/2014/main" id="{D2AA986E-B135-CCAF-C281-41A547CE0692}"/>
              </a:ext>
            </a:extLst>
          </p:cNvPr>
          <p:cNvSpPr txBox="1">
            <a:spLocks/>
          </p:cNvSpPr>
          <p:nvPr/>
        </p:nvSpPr>
        <p:spPr>
          <a:xfrm>
            <a:off x="10840453" y="1638300"/>
            <a:ext cx="7467600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11" indent="-228611">
              <a:lnSpc>
                <a:spcPct val="150000"/>
              </a:lnSpc>
            </a:pPr>
            <a:br>
              <a:rPr lang="bg-B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40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7604F71-8BF4-9FE6-24CD-692AEB770C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843524"/>
              </p:ext>
            </p:extLst>
          </p:nvPr>
        </p:nvGraphicFramePr>
        <p:xfrm>
          <a:off x="152400" y="824992"/>
          <a:ext cx="18059400" cy="9791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10600">
                  <a:extLst>
                    <a:ext uri="{9D8B030D-6E8A-4147-A177-3AD203B41FA5}">
                      <a16:colId xmlns:a16="http://schemas.microsoft.com/office/drawing/2014/main" val="3110827739"/>
                    </a:ext>
                  </a:extLst>
                </a:gridCol>
                <a:gridCol w="9448800">
                  <a:extLst>
                    <a:ext uri="{9D8B030D-6E8A-4147-A177-3AD203B41FA5}">
                      <a16:colId xmlns:a16="http://schemas.microsoft.com/office/drawing/2014/main" val="4116032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bg-BG" sz="4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РЕЧ И ПОВЕДЕНИЕ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4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УЧИЛИЩНИ УМЕНИЯ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13716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Times New Roman" panose="02020603050405020304" pitchFamily="18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lang="bg-BG" sz="4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Повишена вербализация </a:t>
                      </a:r>
                    </a:p>
                    <a:p>
                      <a:pPr marL="342900" marR="0" lvl="0" indent="-342900" algn="l" defTabSz="13716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Times New Roman" panose="02020603050405020304" pitchFamily="18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lang="bg-BG" sz="4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Съставя фрази и </a:t>
                      </a:r>
                      <a:r>
                        <a:rPr lang="bg-BG" sz="4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прости изречения до 3-4 думи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bg-BG" sz="4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Концентрация и работа 45мин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bg-BG" sz="4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Позициониране на чина </a:t>
                      </a:r>
                    </a:p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bg-BG" sz="4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Редуциран брой прояви на неприемливо поведение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bg-BG" sz="4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Интеракция 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bg-BG" sz="4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Изпълнява инструкции </a:t>
                      </a:r>
                    </a:p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bg-BG" sz="4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Повишена работоспособност и мотивация за учене</a:t>
                      </a:r>
                      <a:r>
                        <a:rPr lang="bg-BG" sz="4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bg-BG" sz="40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bg-BG" sz="4000" b="0" u="sng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Начално ограмотяване-</a:t>
                      </a:r>
                      <a:r>
                        <a:rPr lang="bg-BG" sz="4000" b="0" u="none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усвоени </a:t>
                      </a:r>
                      <a:r>
                        <a:rPr lang="bg-BG" sz="40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базови умения за ч</a:t>
                      </a:r>
                      <a:r>
                        <a:rPr lang="bg-BG" sz="40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етене, писане, фонологична осъзнатост 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bg-BG" sz="4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Преписи и кратки диктовки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bg-BG" sz="4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Пространствена и времева ориентация</a:t>
                      </a:r>
                      <a:r>
                        <a:rPr lang="bg-BG" sz="4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bg-BG" sz="4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Брои до 200 в прав и обратен ред </a:t>
                      </a:r>
                      <a:r>
                        <a:rPr lang="bg-BG" sz="4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4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bg-BG" sz="4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Владее </a:t>
                      </a:r>
                      <a:r>
                        <a:rPr lang="bg-BG" sz="4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таблицата за умножение с числата до 6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bg-BG" sz="4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Разпознава, н</a:t>
                      </a:r>
                      <a:r>
                        <a:rPr lang="bg-BG" sz="4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азовава и пише</a:t>
                      </a:r>
                      <a:r>
                        <a:rPr lang="bg-BG" sz="40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sz="4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трицифрени числа </a:t>
                      </a:r>
                      <a:endParaRPr lang="bg-BG" sz="40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22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457200" algn="l"/>
                        </a:tabLst>
                      </a:pPr>
                      <a:endParaRPr lang="bg-BG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endParaRPr lang="bg-BG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755058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9F79DFE-516C-DC00-B45F-15EF44A7A691}"/>
              </a:ext>
            </a:extLst>
          </p:cNvPr>
          <p:cNvSpPr txBox="1"/>
          <p:nvPr/>
        </p:nvSpPr>
        <p:spPr>
          <a:xfrm>
            <a:off x="1184814" y="0"/>
            <a:ext cx="168745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40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ПОСТИГНАТИ РЕЗУЛТАТИ В КРАЯ НА 2 КЛАС </a:t>
            </a:r>
            <a:endParaRPr lang="bg-BG" sz="4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720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6841</TotalTime>
  <Words>793</Words>
  <Application>Microsoft Office PowerPoint</Application>
  <PresentationFormat>Custom</PresentationFormat>
  <Paragraphs>140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Times New Roman</vt:lpstr>
      <vt:lpstr>Aptos Display</vt:lpstr>
      <vt:lpstr>Wingdings</vt:lpstr>
      <vt:lpstr>Verdana</vt:lpstr>
      <vt:lpstr>Arial</vt:lpstr>
      <vt:lpstr>Symbol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Sevdi</dc:creator>
  <cp:lastModifiedBy>Stoyan Dragostinov</cp:lastModifiedBy>
  <cp:revision>953</cp:revision>
  <dcterms:created xsi:type="dcterms:W3CDTF">2006-08-16T00:00:00Z</dcterms:created>
  <dcterms:modified xsi:type="dcterms:W3CDTF">2026-09-21T13:59:42Z</dcterms:modified>
  <dc:identifier>DAHIJ2l-ZXQ</dc:identifier>
</cp:coreProperties>
</file>