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1" r:id="rId3"/>
    <p:sldId id="541" r:id="rId4"/>
    <p:sldId id="273" r:id="rId5"/>
    <p:sldId id="257" r:id="rId6"/>
    <p:sldId id="258" r:id="rId7"/>
    <p:sldId id="259" r:id="rId8"/>
    <p:sldId id="276" r:id="rId9"/>
    <p:sldId id="260" r:id="rId10"/>
    <p:sldId id="533" r:id="rId11"/>
    <p:sldId id="534" r:id="rId12"/>
    <p:sldId id="535" r:id="rId13"/>
    <p:sldId id="279" r:id="rId14"/>
    <p:sldId id="536" r:id="rId15"/>
    <p:sldId id="532" r:id="rId16"/>
    <p:sldId id="265" r:id="rId17"/>
    <p:sldId id="537" r:id="rId18"/>
    <p:sldId id="264" r:id="rId19"/>
    <p:sldId id="539" r:id="rId20"/>
    <p:sldId id="266" r:id="rId21"/>
    <p:sldId id="540" r:id="rId22"/>
    <p:sldId id="542" r:id="rId2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30" autoAdjust="0"/>
    <p:restoredTop sz="94755" autoAdjust="0"/>
  </p:normalViewPr>
  <p:slideViewPr>
    <p:cSldViewPr>
      <p:cViewPr varScale="1">
        <p:scale>
          <a:sx n="69" d="100"/>
          <a:sy n="69" d="100"/>
        </p:scale>
        <p:origin x="368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E732A-4CB6-534D-8DCC-2C35DB107321}" type="datetimeFigureOut">
              <a:rPr lang="en-BG" smtClean="0"/>
              <a:t>22.09.26</a:t>
            </a:fld>
            <a:endParaRPr lang="en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9EAC6-9919-2F40-9806-66BF8C0468FE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929043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EAC6-9919-2F40-9806-66BF8C0468FE}" type="slidenum">
              <a:rPr lang="en-BG" smtClean="0"/>
              <a:t>5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58338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2A5ED-893A-5140-98CE-0B306F314256}" type="slidenum">
              <a:rPr lang="en-BG" smtClean="0"/>
              <a:t>11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053490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D9EAC6-9919-2F40-9806-66BF8C0468FE}" type="slidenum">
              <a:rPr lang="en-BG" smtClean="0"/>
              <a:t>15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033215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501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7688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" y="0"/>
            <a:ext cx="16256000" cy="9067800"/>
          </a:xfrm>
          <a:prstGeom prst="rect">
            <a:avLst/>
          </a:prstGeom>
        </p:spPr>
      </p:pic>
      <p:pic>
        <p:nvPicPr>
          <p:cNvPr id="5" name="Picture 4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87204576-6D93-CA18-5735-2DB55ADAD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3CB825-72F1-65C5-A70F-CFF5337A4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5" y="0"/>
            <a:ext cx="16256000" cy="9067799"/>
          </a:xfrm>
          <a:prstGeom prst="rect">
            <a:avLst/>
          </a:prstGeom>
        </p:spPr>
      </p:pic>
      <p:pic>
        <p:nvPicPr>
          <p:cNvPr id="7" name="Picture 6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063B4F24-AF33-521C-A46F-6F0D23ADF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5634" y="8506326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70" y="152400"/>
            <a:ext cx="15581702" cy="8686799"/>
          </a:xfrm>
          <a:prstGeom prst="rect">
            <a:avLst/>
          </a:prstGeom>
        </p:spPr>
      </p:pic>
      <p:pic>
        <p:nvPicPr>
          <p:cNvPr id="5" name="Picture 4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5D96B245-82BB-1C74-7AA7-9628E376E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0928" y="8153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" name="Picture 6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4D2EF62A-6DE0-E1EA-034E-285C0FBDB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" name="Picture 8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97A55111-758C-DC76-1B33-B9DFDB0D2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Generated image">
            <a:extLst>
              <a:ext uri="{FF2B5EF4-FFF2-40B4-BE49-F238E27FC236}">
                <a16:creationId xmlns:a16="http://schemas.microsoft.com/office/drawing/2014/main" id="{AAF3BFDF-09D1-F23E-7F83-FD0C94145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0" y="8436534"/>
            <a:ext cx="1625600" cy="66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C71C286F-916A-07E7-EA18-A37CF08B98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76B405F7-446E-8ABD-6885-0261FA387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50A4BFBE-7DE1-2EB0-FB3A-AAD8BF6F0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3A53E0-5474-6144-18F5-9335B62C6C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8" b="14798"/>
          <a:stretch>
            <a:fillRect/>
          </a:stretch>
        </p:blipFill>
        <p:spPr>
          <a:xfrm>
            <a:off x="22746" y="1709"/>
            <a:ext cx="16255980" cy="9142291"/>
          </a:xfrm>
          <a:prstGeom prst="rect">
            <a:avLst/>
          </a:prstGeom>
        </p:spPr>
      </p:pic>
      <p:pic>
        <p:nvPicPr>
          <p:cNvPr id="3" name="Picture 2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78920E8E-FE79-4C4A-FD9D-2052A7012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15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DED09336-B443-0F08-813E-B480A2050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537C5964-F9DA-F755-0CFE-43681C1C7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2C398EC9-E6CD-141B-FC44-FBE73C983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8B7A638C-3BBC-C735-EB80-81127E73A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A1AB6B8F-5C45-2DEF-523E-D3A111914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ABBAAAED-24D3-E498-92BB-7DCAB3969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1517DF9-8507-9C0A-EC5E-6A2571804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488494"/>
              </p:ext>
            </p:extLst>
          </p:nvPr>
        </p:nvGraphicFramePr>
        <p:xfrm>
          <a:off x="-1" y="12468"/>
          <a:ext cx="16256001" cy="91315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87734">
                  <a:extLst>
                    <a:ext uri="{9D8B030D-6E8A-4147-A177-3AD203B41FA5}">
                      <a16:colId xmlns:a16="http://schemas.microsoft.com/office/drawing/2014/main" val="1589170809"/>
                    </a:ext>
                  </a:extLst>
                </a:gridCol>
                <a:gridCol w="5782990">
                  <a:extLst>
                    <a:ext uri="{9D8B030D-6E8A-4147-A177-3AD203B41FA5}">
                      <a16:colId xmlns:a16="http://schemas.microsoft.com/office/drawing/2014/main" val="1825019119"/>
                    </a:ext>
                  </a:extLst>
                </a:gridCol>
                <a:gridCol w="5685277">
                  <a:extLst>
                    <a:ext uri="{9D8B030D-6E8A-4147-A177-3AD203B41FA5}">
                      <a16:colId xmlns:a16="http://schemas.microsoft.com/office/drawing/2014/main" val="2081926263"/>
                    </a:ext>
                  </a:extLst>
                </a:gridCol>
              </a:tblGrid>
              <a:tr h="1425394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BG" sz="36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Теоретична рамка</a:t>
                      </a:r>
                      <a:endParaRPr lang="en-BG" sz="3600" b="1" i="1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BG" sz="36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Традиционно приложение</a:t>
                      </a:r>
                      <a:endParaRPr lang="en-BG" sz="3600" b="1" i="1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BG" sz="36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Приложение в епохата на ИИ</a:t>
                      </a:r>
                      <a:endParaRPr lang="en-BG" sz="3600" b="1" i="1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extLst>
                  <a:ext uri="{0D108BD9-81ED-4DB2-BD59-A6C34878D82A}">
                    <a16:rowId xmlns:a16="http://schemas.microsoft.com/office/drawing/2014/main" val="496947449"/>
                  </a:ext>
                </a:extLst>
              </a:tr>
              <a:tr h="158931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BG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Л. Виготски (ZPD)</a:t>
                      </a:r>
                      <a:endParaRPr lang="en-BG" sz="36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BG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Социално взаимодействие с учител/връстник.</a:t>
                      </a:r>
                      <a:endParaRPr lang="en-BG" sz="36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buNone/>
                      </a:pPr>
                      <a:r>
                        <a:rPr lang="en-BG" sz="3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ИИ като „скеле“, адаптиращо трудността в реално време. </a:t>
                      </a:r>
                      <a:endParaRPr lang="en-BG" sz="3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extLst>
                  <a:ext uri="{0D108BD9-81ED-4DB2-BD59-A6C34878D82A}">
                    <a16:rowId xmlns:a16="http://schemas.microsoft.com/office/drawing/2014/main" val="3927715703"/>
                  </a:ext>
                </a:extLst>
              </a:tr>
              <a:tr h="158931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BG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Ж. Пиаже (Конструктивизъм)</a:t>
                      </a:r>
                      <a:endParaRPr lang="en-BG" sz="36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BG" sz="3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Учене чрез игра с физически обекти.</a:t>
                      </a:r>
                      <a:endParaRPr lang="en-BG" sz="3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buNone/>
                      </a:pPr>
                      <a:r>
                        <a:rPr lang="en-BG" sz="3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Съ-създаване на дигитални светове и герои с GenAI. </a:t>
                      </a:r>
                      <a:endParaRPr lang="en-BG" sz="3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extLst>
                  <a:ext uri="{0D108BD9-81ED-4DB2-BD59-A6C34878D82A}">
                    <a16:rowId xmlns:a16="http://schemas.microsoft.com/office/drawing/2014/main" val="1898253736"/>
                  </a:ext>
                </a:extLst>
              </a:tr>
              <a:tr h="237179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bg-BG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 Митра</a:t>
                      </a:r>
                      <a:r>
                        <a:rPr lang="en-BG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bg-BG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самоорганизирано обучение</a:t>
                      </a:r>
                      <a:r>
                        <a:rPr lang="en-BG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BG" sz="36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bg-BG" sz="3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Учителя поставя проблема учениците сами стигат знанието, чрез самоорганизиран процес на учене</a:t>
                      </a:r>
                      <a:r>
                        <a:rPr lang="en-BG" sz="3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BG" sz="3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buNone/>
                      </a:pPr>
                      <a:r>
                        <a:rPr lang="bg-BG" sz="3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Използване на ИИ като част от дискусията самоорганизираните екипи</a:t>
                      </a:r>
                      <a:endParaRPr lang="en-BG" sz="3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extLst>
                  <a:ext uri="{0D108BD9-81ED-4DB2-BD59-A6C34878D82A}">
                    <a16:rowId xmlns:a16="http://schemas.microsoft.com/office/drawing/2014/main" val="1148145447"/>
                  </a:ext>
                </a:extLst>
              </a:tr>
              <a:tr h="2155713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BG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 Пейпърт (Конструкционизъм)</a:t>
                      </a:r>
                      <a:endParaRPr lang="en-BG" sz="36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BG" sz="3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Правене на неща за научаване (напр. Logo).</a:t>
                      </a:r>
                      <a:endParaRPr lang="en-BG" sz="31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buNone/>
                      </a:pPr>
                      <a:r>
                        <a:rPr lang="en-BG" sz="3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Използ</a:t>
                      </a:r>
                      <a:r>
                        <a:rPr lang="bg-BG" sz="3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BG" sz="3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ане на ИИ за генериране на авторски проекти и приказки. </a:t>
                      </a:r>
                      <a:endParaRPr lang="en-BG" sz="31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84667" marB="84667"/>
                </a:tc>
                <a:extLst>
                  <a:ext uri="{0D108BD9-81ED-4DB2-BD59-A6C34878D82A}">
                    <a16:rowId xmlns:a16="http://schemas.microsoft.com/office/drawing/2014/main" val="2263118403"/>
                  </a:ext>
                </a:extLst>
              </a:tr>
            </a:tbl>
          </a:graphicData>
        </a:graphic>
      </p:graphicFrame>
      <p:pic>
        <p:nvPicPr>
          <p:cNvPr id="2" name="Picture 1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3BA10308-9CA1-A854-C1F1-A05497E0C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85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3BC237C7-2DF5-B105-B2BF-BB40D143C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69ABDD1A-F8E0-4D13-D2CB-4DE02BBC3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C77478AD-EE09-505F-D8D7-4EE9D1A2F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77FB24CE-7357-361C-2D54-13624B267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36ACF908-CF12-59B1-2535-71591DD96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 descr="Пловдивски университет &quot;Паисий Хилендарски&quot;">
            <a:extLst>
              <a:ext uri="{FF2B5EF4-FFF2-40B4-BE49-F238E27FC236}">
                <a16:creationId xmlns:a16="http://schemas.microsoft.com/office/drawing/2014/main" id="{F7B7DA52-3F50-F7BC-049E-9A535C80B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0" y="8534400"/>
            <a:ext cx="1270000" cy="56147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989" y="4178168"/>
            <a:ext cx="6300656" cy="787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6167"/>
              </a:lnSpc>
            </a:pPr>
            <a:endParaRPr lang="en-US" sz="4944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5708CA-9AAF-46A5-0549-9702A497CC82}"/>
              </a:ext>
            </a:extLst>
          </p:cNvPr>
          <p:cNvSpPr txBox="1"/>
          <p:nvPr/>
        </p:nvSpPr>
        <p:spPr>
          <a:xfrm>
            <a:off x="3858639" y="229101"/>
            <a:ext cx="8128000" cy="776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44" b="1" dirty="0">
                <a:solidFill>
                  <a:srgbClr val="DCD7E5"/>
                </a:solidFill>
                <a:latin typeface="Times New Roman" panose="02020603050405020304" pitchFamily="18" charset="0"/>
                <a:ea typeface="Heebo Light" pitchFamily="34" charset="-122"/>
                <a:cs typeface="Times New Roman" panose="02020603050405020304" pitchFamily="18" charset="0"/>
              </a:rPr>
              <a:t> </a:t>
            </a:r>
            <a:endParaRPr lang="en-BG" sz="444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D80B28-C91B-E385-A78B-0101307D8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3028</TotalTime>
  <Words>119</Words>
  <Application>Microsoft Macintosh PowerPoint</Application>
  <PresentationFormat>Custom</PresentationFormat>
  <Paragraphs>20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Galin Tsokov</cp:lastModifiedBy>
  <cp:revision>13</cp:revision>
  <dcterms:created xsi:type="dcterms:W3CDTF">2006-08-16T00:00:00Z</dcterms:created>
  <dcterms:modified xsi:type="dcterms:W3CDTF">2026-09-22T18:22:41Z</dcterms:modified>
</cp:coreProperties>
</file>