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9" r:id="rId11"/>
    <p:sldId id="271" r:id="rId12"/>
    <p:sldId id="270" r:id="rId13"/>
    <p:sldId id="274" r:id="rId14"/>
    <p:sldId id="275" r:id="rId15"/>
    <p:sldId id="276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28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BF12085-E546-4C37-A3D7-EAC72D2A7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36" y="5919959"/>
            <a:ext cx="6347637" cy="371478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0455435-2BAF-4D14-AA0A-677CE3D19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07" y="5495701"/>
            <a:ext cx="1720220" cy="461665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1D6B30CC-17C7-433B-ABAA-2F7605A5F170}"/>
              </a:ext>
            </a:extLst>
          </p:cNvPr>
          <p:cNvSpPr txBox="1"/>
          <p:nvPr/>
        </p:nvSpPr>
        <p:spPr>
          <a:xfrm>
            <a:off x="1167065" y="6144622"/>
            <a:ext cx="6020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/>
              <a:t>Институт по образованието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DD59C16-BA08-4AB7-90AB-3B7FD1AE2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436" y="2189390"/>
            <a:ext cx="4372495" cy="22793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3625DFB1-ACA5-444D-A31A-5A88A5F6B77D}"/>
              </a:ext>
            </a:extLst>
          </p:cNvPr>
          <p:cNvSpPr txBox="1"/>
          <p:nvPr/>
        </p:nvSpPr>
        <p:spPr>
          <a:xfrm>
            <a:off x="847898" y="556952"/>
            <a:ext cx="5347855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/>
              <a:t>ПРЕДИЗВИКАТЕЛСТВО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dirty="0" err="1"/>
              <a:t>Дефицити</a:t>
            </a:r>
            <a:r>
              <a:rPr dirty="0"/>
              <a:t> в </a:t>
            </a:r>
            <a:r>
              <a:rPr dirty="0" err="1"/>
              <a:t>българското</a:t>
            </a:r>
            <a:r>
              <a:rPr dirty="0"/>
              <a:t> 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спрямо</a:t>
            </a:r>
            <a:r>
              <a:rPr dirty="0"/>
              <a:t> </a:t>
            </a:r>
            <a:r>
              <a:rPr dirty="0" err="1"/>
              <a:t>резултатите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PISA 2025 и TALIS 2024</a:t>
            </a:r>
          </a:p>
          <a:p>
            <a:pPr>
              <a:spcBef>
                <a:spcPts val="400"/>
              </a:spcBef>
              <a:defRPr sz="1300">
                <a:solidFill>
                  <a:srgbClr val="7A1C2E"/>
                </a:solidFill>
                <a:latin typeface="Arial"/>
              </a:defRPr>
            </a:pPr>
            <a:r>
              <a:rPr dirty="0" err="1"/>
              <a:t>Ключови</a:t>
            </a:r>
            <a:r>
              <a:rPr dirty="0"/>
              <a:t> </a:t>
            </a:r>
            <a:r>
              <a:rPr dirty="0" err="1"/>
              <a:t>предизвикателства</a:t>
            </a:r>
            <a:r>
              <a:rPr dirty="0"/>
              <a:t> </a:t>
            </a:r>
            <a:r>
              <a:rPr dirty="0" err="1"/>
              <a:t>пред</a:t>
            </a:r>
            <a:r>
              <a:rPr dirty="0"/>
              <a:t> </a:t>
            </a:r>
            <a:r>
              <a:rPr lang="bg-BG" dirty="0"/>
              <a:t>нашата система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497840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A1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en-US" sz="4000" dirty="0"/>
              <a:t>PISA 2025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300" b="1" dirty="0">
                <a:solidFill>
                  <a:srgbClr val="7A1C2E"/>
                </a:solidFill>
                <a:latin typeface="Georgia"/>
              </a:rPr>
              <a:t>Програма за международно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300" b="1" dirty="0">
                <a:solidFill>
                  <a:srgbClr val="7A1C2E"/>
                </a:solidFill>
                <a:latin typeface="Georgia"/>
              </a:rPr>
              <a:t>проучване на учениците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/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en-US" sz="1600" dirty="0">
                <a:solidFill>
                  <a:srgbClr val="222222"/>
                </a:solidFill>
                <a:latin typeface="Arial"/>
              </a:rPr>
              <a:t>6830 </a:t>
            </a:r>
            <a:r>
              <a:rPr lang="bg-BG" sz="1600" dirty="0">
                <a:solidFill>
                  <a:srgbClr val="222222"/>
                </a:solidFill>
                <a:latin typeface="Arial"/>
              </a:rPr>
              <a:t>ученици от 211 училища в България, представляващи близо 58000 свои съученици на възраст между 15 и 16 г.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dirty="0">
              <a:solidFill>
                <a:srgbClr val="222222"/>
              </a:solidFill>
              <a:latin typeface="Arial"/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dirty="0">
                <a:solidFill>
                  <a:srgbClr val="222222"/>
                </a:solidFill>
                <a:latin typeface="Arial"/>
              </a:rPr>
              <a:t>Основен фокус върху функционалната грамотност, а не предметното знание, и факторите, които предопределят резултатите.</a:t>
            </a:r>
          </a:p>
        </p:txBody>
      </p:sp>
      <p:sp>
        <p:nvSpPr>
          <p:cNvPr id="5" name="Rounded Rectangle 2"/>
          <p:cNvSpPr/>
          <p:nvPr/>
        </p:nvSpPr>
        <p:spPr>
          <a:xfrm>
            <a:off x="6390640" y="1645920"/>
            <a:ext cx="5069535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A879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en-US" sz="4000" dirty="0">
                <a:solidFill>
                  <a:srgbClr val="A8792A"/>
                </a:solidFill>
              </a:rPr>
              <a:t>TALIS 2024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300" b="1" dirty="0">
                <a:solidFill>
                  <a:srgbClr val="A8792A"/>
                </a:solidFill>
              </a:rPr>
              <a:t>Международното изследване на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300" b="1" dirty="0">
                <a:solidFill>
                  <a:srgbClr val="A8792A"/>
                </a:solidFill>
              </a:rPr>
              <a:t>преподаването и ученето </a:t>
            </a:r>
            <a:endParaRPr lang="bg-BG" sz="4000" dirty="0">
              <a:solidFill>
                <a:srgbClr val="A8792A"/>
              </a:solidFill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/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ru-RU" sz="1600" dirty="0" err="1">
                <a:solidFill>
                  <a:srgbClr val="222222"/>
                </a:solidFill>
                <a:latin typeface="Arial"/>
              </a:rPr>
              <a:t>Прогимназиален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етап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(V–VIII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клас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), 210 училища, 208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директори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и 3 629 учители.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dirty="0">
              <a:solidFill>
                <a:srgbClr val="222222"/>
              </a:solidFill>
              <a:latin typeface="Arial"/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ru-RU" sz="1600" dirty="0">
                <a:solidFill>
                  <a:srgbClr val="222222"/>
                </a:solidFill>
                <a:latin typeface="Arial"/>
              </a:rPr>
              <a:t>Анализ на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работната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среда,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нуждите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и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условията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на труд на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учителите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и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училищните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директори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по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целия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свят, с цел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подобряване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на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образователните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политики.</a:t>
            </a:r>
            <a:endParaRPr lang="bg-BG" sz="1600" dirty="0">
              <a:solidFill>
                <a:srgbClr val="22222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64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dirty="0" err="1"/>
              <a:t>Дефицити</a:t>
            </a:r>
            <a:r>
              <a:rPr dirty="0"/>
              <a:t> в </a:t>
            </a:r>
            <a:r>
              <a:rPr dirty="0" err="1"/>
              <a:t>българското</a:t>
            </a:r>
            <a:r>
              <a:rPr dirty="0"/>
              <a:t> 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спрямо</a:t>
            </a:r>
            <a:r>
              <a:rPr dirty="0"/>
              <a:t> </a:t>
            </a:r>
            <a:r>
              <a:rPr dirty="0" err="1"/>
              <a:t>резултатите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PISA 2025 и TALIS 2024</a:t>
            </a:r>
          </a:p>
          <a:p>
            <a:pPr algn="ctr">
              <a:spcBef>
                <a:spcPts val="400"/>
              </a:spcBef>
              <a:defRPr sz="1300">
                <a:solidFill>
                  <a:srgbClr val="7A1C2E"/>
                </a:solidFill>
                <a:latin typeface="Arial"/>
              </a:defRPr>
            </a:pPr>
            <a:r>
              <a:rPr b="1" dirty="0" err="1"/>
              <a:t>Ключови</a:t>
            </a:r>
            <a:r>
              <a:rPr b="1" dirty="0"/>
              <a:t> </a:t>
            </a:r>
            <a:r>
              <a:rPr b="1" dirty="0" err="1"/>
              <a:t>предизвикателства</a:t>
            </a:r>
            <a:r>
              <a:rPr b="1" dirty="0"/>
              <a:t> </a:t>
            </a:r>
            <a:r>
              <a:rPr b="1" dirty="0" err="1"/>
              <a:t>пред</a:t>
            </a:r>
            <a:r>
              <a:rPr b="1" dirty="0"/>
              <a:t> </a:t>
            </a:r>
            <a:r>
              <a:rPr lang="bg-BG" b="1" dirty="0"/>
              <a:t>нашата система</a:t>
            </a:r>
            <a:endParaRPr b="1"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A1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sz="4000" dirty="0" err="1"/>
              <a:t>Функционална</a:t>
            </a:r>
            <a:r>
              <a:rPr sz="4000" dirty="0"/>
              <a:t> </a:t>
            </a:r>
            <a:r>
              <a:rPr sz="4000" dirty="0" err="1"/>
              <a:t>грамотност</a:t>
            </a:r>
            <a:endParaRPr lang="bg-BG" sz="4000" dirty="0"/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/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ru-RU" sz="1600" dirty="0">
                <a:solidFill>
                  <a:srgbClr val="222222"/>
                </a:solidFill>
                <a:latin typeface="Arial"/>
              </a:rPr>
              <a:t>58% под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базовото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ниво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по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четене</a:t>
            </a:r>
            <a:endParaRPr lang="ru-RU" sz="1600" dirty="0">
              <a:solidFill>
                <a:srgbClr val="222222"/>
              </a:solidFill>
              <a:latin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ru-RU" sz="1600" dirty="0">
                <a:solidFill>
                  <a:srgbClr val="222222"/>
                </a:solidFill>
                <a:latin typeface="Arial"/>
              </a:rPr>
              <a:t>57% по математика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ru-RU" sz="1600" dirty="0">
                <a:solidFill>
                  <a:srgbClr val="222222"/>
                </a:solidFill>
                <a:latin typeface="Arial"/>
              </a:rPr>
              <a:t>47% по </a:t>
            </a:r>
            <a:r>
              <a:rPr lang="ru-RU" sz="1600" dirty="0" err="1">
                <a:solidFill>
                  <a:srgbClr val="222222"/>
                </a:solidFill>
                <a:latin typeface="Arial"/>
              </a:rPr>
              <a:t>природни</a:t>
            </a:r>
            <a:r>
              <a:rPr lang="ru-RU" sz="1600" dirty="0">
                <a:solidFill>
                  <a:srgbClr val="222222"/>
                </a:solidFill>
                <a:latin typeface="Arial"/>
              </a:rPr>
              <a:t> науки</a:t>
            </a:r>
            <a:endParaRPr sz="1600" dirty="0">
              <a:solidFill>
                <a:srgbClr val="222222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3328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Дефицити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в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българското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образование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спрямо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резултатите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от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PISA 2025 и TALIS 2024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7A1C2E"/>
                </a:solidFill>
                <a:latin typeface="Arial"/>
              </a:defRPr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Ключови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предизвикателства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bg-BG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нашата система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7A1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A879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A8792A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(Не)Равен достъп до качествено образование за всяко дете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endParaRPr kumimoji="0" lang="bg-BG" sz="1400" b="1" i="0" u="none" strike="noStrike" kern="1200" cap="none" spc="0" normalizeH="0" baseline="0" noProof="0" dirty="0">
              <a:ln>
                <a:noFill/>
              </a:ln>
              <a:solidFill>
                <a:srgbClr val="7A1C2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Социално-икономическа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ножица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До 100+ точки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разлика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в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постиженията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между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най-уязвимите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и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привилегированите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ученици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Зависимост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от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училището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(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големина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вид подготовка, населено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място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): 67%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Ученици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с друг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майчин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език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над 10%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ученици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за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които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българският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език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не 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майчин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Бежанци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/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Мигранти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24% от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учителите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работят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в училища с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поне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1%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бежанци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Подкрепа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вкъщи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: 60% от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учениците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съобщават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, че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родителите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им се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интересуват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от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техния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напредък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587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Дефицити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в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българското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образование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спрямо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резултатите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</a:t>
            </a: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от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 PISA 2025 и TALIS 2024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>
                <a:solidFill>
                  <a:srgbClr val="7A1C2E"/>
                </a:solidFill>
                <a:latin typeface="Arial"/>
              </a:defRPr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Ключови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предизвикателства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пред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bg-BG" sz="1300" b="0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нашата система</a:t>
            </a: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srgbClr val="7A1C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A1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srgbClr val="7A1C2E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Култура в класната стая и училище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endParaRPr kumimoji="0" lang="bg-BG" sz="1200" b="1" i="0" u="none" strike="noStrike" kern="1200" cap="none" spc="0" normalizeH="0" baseline="0" noProof="0" dirty="0">
              <a:ln>
                <a:noFill/>
              </a:ln>
              <a:solidFill>
                <a:srgbClr val="7A1C2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endParaRPr kumimoji="0" lang="bg-BG" sz="1400" b="1" i="0" u="none" strike="noStrike" kern="1200" cap="none" spc="0" normalizeH="0" baseline="0" noProof="0" dirty="0">
              <a:ln>
                <a:noFill/>
              </a:ln>
              <a:solidFill>
                <a:srgbClr val="7A1C2E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Дисциплина: 12% от учебното време се заделя за поддържане на реда в часовете. Същевременно 41% от учениците се оплакват от безредие, което им пречи да учат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Разсейване от устройства: Над 40% от учениците споделят, че се разсейват от дигитални устройства по време на час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Закъснения: около 40% закъсняват за часовете без уважителна причина. 28% са пропуснали учебен час или цял ден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kumimoji="0" lang="bg-BG" sz="1600" b="1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/>
                <a:ea typeface="+mn-ea"/>
                <a:cs typeface="+mn-cs"/>
              </a:rPr>
              <a:t>Тормоз: 24% стават обект на тормоз поне няколко пъти в месеца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1">
                <a:solidFill>
                  <a:srgbClr val="7A1C2E"/>
                </a:solidFill>
                <a:latin typeface="Georgia"/>
              </a:defRPr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84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dirty="0" err="1"/>
              <a:t>Дефицити</a:t>
            </a:r>
            <a:r>
              <a:rPr dirty="0"/>
              <a:t> в </a:t>
            </a:r>
            <a:r>
              <a:rPr dirty="0" err="1"/>
              <a:t>българското</a:t>
            </a:r>
            <a:r>
              <a:rPr dirty="0"/>
              <a:t> 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спрямо</a:t>
            </a:r>
            <a:r>
              <a:rPr dirty="0"/>
              <a:t> </a:t>
            </a:r>
            <a:r>
              <a:rPr dirty="0" err="1"/>
              <a:t>резултатите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PISA 2025 и TALIS 2024</a:t>
            </a:r>
          </a:p>
          <a:p>
            <a:pPr>
              <a:spcBef>
                <a:spcPts val="400"/>
              </a:spcBef>
              <a:defRPr sz="1300">
                <a:solidFill>
                  <a:srgbClr val="7A1C2E"/>
                </a:solidFill>
                <a:latin typeface="Arial"/>
              </a:defRPr>
            </a:pPr>
            <a:r>
              <a:rPr dirty="0" err="1"/>
              <a:t>Ключови</a:t>
            </a:r>
            <a:r>
              <a:rPr dirty="0"/>
              <a:t> </a:t>
            </a:r>
            <a:r>
              <a:rPr dirty="0" err="1"/>
              <a:t>предизвикателства</a:t>
            </a:r>
            <a:r>
              <a:rPr dirty="0"/>
              <a:t> </a:t>
            </a:r>
            <a:r>
              <a:rPr dirty="0" err="1"/>
              <a:t>пред</a:t>
            </a:r>
            <a:r>
              <a:rPr dirty="0"/>
              <a:t> </a:t>
            </a:r>
            <a:r>
              <a:rPr lang="bg-BG" dirty="0"/>
              <a:t>нашата система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A879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4000" dirty="0">
                <a:solidFill>
                  <a:srgbClr val="A8792A"/>
                </a:solidFill>
              </a:rPr>
              <a:t>Нагласи на учениците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>
              <a:solidFill>
                <a:srgbClr val="A8792A"/>
              </a:solidFill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/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dirty="0">
                <a:solidFill>
                  <a:schemeClr val="tx1"/>
                </a:solidFill>
              </a:rPr>
              <a:t>Любопитство: 60% са искрено любопитни за това, което учат в часовете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dirty="0">
                <a:solidFill>
                  <a:schemeClr val="tx1"/>
                </a:solidFill>
              </a:rPr>
              <a:t>Устойчивост: 50% не се отказват при трудна задача, а 56% вярват, че </a:t>
            </a:r>
            <a:r>
              <a:rPr lang="bg-BG" sz="1600" dirty="0" err="1">
                <a:solidFill>
                  <a:schemeClr val="tx1"/>
                </a:solidFill>
              </a:rPr>
              <a:t>способноситте</a:t>
            </a:r>
            <a:r>
              <a:rPr lang="bg-BG" sz="1600" dirty="0">
                <a:solidFill>
                  <a:schemeClr val="tx1"/>
                </a:solidFill>
              </a:rPr>
              <a:t> могат да се развиват чрез допълнителни усилия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dirty="0">
                <a:solidFill>
                  <a:schemeClr val="tx1"/>
                </a:solidFill>
              </a:rPr>
              <a:t>Саморегулиране: 47% си задават въпроси сами, за да проверят дали са усвоили материала. Същевременно около 38% от българските ученици успяват да разграничат факт от субективно мнение в текст на базово ниво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dirty="0">
                <a:solidFill>
                  <a:schemeClr val="tx1"/>
                </a:solidFill>
              </a:rPr>
              <a:t>Екологично мислене: Над 70% от учениците разбират основните въпроси, свързани с климатичните промени, но по-малко от 35% смятат, че могат да влияят на социалните и екологичните процеси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49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dirty="0" err="1"/>
              <a:t>Дефицити</a:t>
            </a:r>
            <a:r>
              <a:rPr dirty="0"/>
              <a:t> в </a:t>
            </a:r>
            <a:r>
              <a:rPr dirty="0" err="1"/>
              <a:t>българското</a:t>
            </a:r>
            <a:r>
              <a:rPr dirty="0"/>
              <a:t> 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спрямо</a:t>
            </a:r>
            <a:r>
              <a:rPr dirty="0"/>
              <a:t> </a:t>
            </a:r>
            <a:r>
              <a:rPr dirty="0" err="1"/>
              <a:t>резултатите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PISA 2025 и TALIS 2024</a:t>
            </a:r>
          </a:p>
          <a:p>
            <a:pPr>
              <a:spcBef>
                <a:spcPts val="400"/>
              </a:spcBef>
              <a:defRPr sz="1300">
                <a:solidFill>
                  <a:srgbClr val="7A1C2E"/>
                </a:solidFill>
                <a:latin typeface="Arial"/>
              </a:defRPr>
            </a:pPr>
            <a:r>
              <a:rPr dirty="0" err="1"/>
              <a:t>Ключови</a:t>
            </a:r>
            <a:r>
              <a:rPr dirty="0"/>
              <a:t> </a:t>
            </a:r>
            <a:r>
              <a:rPr dirty="0" err="1"/>
              <a:t>предизвикателства</a:t>
            </a:r>
            <a:r>
              <a:rPr dirty="0"/>
              <a:t> </a:t>
            </a:r>
            <a:r>
              <a:rPr dirty="0" err="1"/>
              <a:t>пред</a:t>
            </a:r>
            <a:r>
              <a:rPr dirty="0"/>
              <a:t> </a:t>
            </a:r>
            <a:r>
              <a:rPr lang="bg-BG" dirty="0"/>
              <a:t>нашата система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A1C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4000" dirty="0"/>
              <a:t>Учители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200" dirty="0"/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b="1" dirty="0">
              <a:solidFill>
                <a:srgbClr val="7A1C2E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Подкрепа на начинаещи учители: едва 24% от новите учители са имали ментор при постъпване на работа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Работа с ученици със СОП: 55% от учителите се чувстват подготвени да работят с деца с допълнителни потребности при учене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Формиращо оценяване: Около 65% от учителите в България споделят, че редовно дават устна или писмена обратна връзка за напредъка на учениците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Изкуствен интелект: 22% от учителите използват ИИ за подготовка или преподаване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Професионално прегаряне: Около 15% от учителите съобщават за признаци на професионално прегаряне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ru-RU" sz="1600" b="1" dirty="0">
              <a:solidFill>
                <a:schemeClr val="tx1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592242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990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22222"/>
                </a:solidFill>
                <a:latin typeface="Georgia"/>
              </a:defRPr>
            </a:pPr>
            <a:r>
              <a:rPr dirty="0" err="1"/>
              <a:t>Дефицити</a:t>
            </a:r>
            <a:r>
              <a:rPr dirty="0"/>
              <a:t> в </a:t>
            </a:r>
            <a:r>
              <a:rPr dirty="0" err="1"/>
              <a:t>българското</a:t>
            </a:r>
            <a:r>
              <a:rPr dirty="0"/>
              <a:t> </a:t>
            </a:r>
            <a:r>
              <a:rPr dirty="0" err="1"/>
              <a:t>образование</a:t>
            </a:r>
            <a:r>
              <a:rPr dirty="0"/>
              <a:t> </a:t>
            </a:r>
            <a:r>
              <a:rPr dirty="0" err="1"/>
              <a:t>спрямо</a:t>
            </a:r>
            <a:r>
              <a:rPr dirty="0"/>
              <a:t> </a:t>
            </a:r>
            <a:r>
              <a:rPr dirty="0" err="1"/>
              <a:t>резултатите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PISA 2025 и TALIS 2024</a:t>
            </a:r>
          </a:p>
          <a:p>
            <a:pPr>
              <a:spcBef>
                <a:spcPts val="400"/>
              </a:spcBef>
              <a:defRPr sz="1300">
                <a:solidFill>
                  <a:srgbClr val="7A1C2E"/>
                </a:solidFill>
                <a:latin typeface="Arial"/>
              </a:defRPr>
            </a:pPr>
            <a:r>
              <a:rPr dirty="0" err="1"/>
              <a:t>Ключови</a:t>
            </a:r>
            <a:r>
              <a:rPr dirty="0"/>
              <a:t> </a:t>
            </a:r>
            <a:r>
              <a:rPr dirty="0" err="1"/>
              <a:t>предизвикателства</a:t>
            </a:r>
            <a:r>
              <a:rPr dirty="0"/>
              <a:t> </a:t>
            </a:r>
            <a:r>
              <a:rPr dirty="0" err="1"/>
              <a:t>пред</a:t>
            </a:r>
            <a:r>
              <a:rPr dirty="0"/>
              <a:t> </a:t>
            </a:r>
            <a:r>
              <a:rPr lang="bg-BG" dirty="0"/>
              <a:t>нашата система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607040" cy="4602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A879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rtlCol="0" anchor="ctr"/>
          <a:lstStyle/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4000" dirty="0">
                <a:solidFill>
                  <a:srgbClr val="A8792A"/>
                </a:solidFill>
              </a:rPr>
              <a:t>Директори</a:t>
            </a: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>
              <a:solidFill>
                <a:srgbClr val="A8792A"/>
              </a:solidFill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>
              <a:solidFill>
                <a:srgbClr val="A8792A"/>
              </a:solidFill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>
              <a:solidFill>
                <a:srgbClr val="A8792A"/>
              </a:solidFill>
            </a:endParaRPr>
          </a:p>
          <a:p>
            <a:pPr algn="ctr"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400" dirty="0"/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Административна тежест: директорите посочват, че над 30% от времето им се инвестира в бюрокрация и административни справки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r>
              <a:rPr lang="bg-BG" sz="1600" b="1" dirty="0">
                <a:solidFill>
                  <a:schemeClr val="tx1"/>
                </a:solidFill>
                <a:latin typeface="Georgia"/>
              </a:rPr>
              <a:t>Ресурсни учители, психолози и асистенти: 36% от директорите отчитат липса на такъв вид специалисти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  <a:p>
            <a:pPr>
              <a:defRPr sz="1300" b="1">
                <a:solidFill>
                  <a:srgbClr val="7A1C2E"/>
                </a:solidFill>
                <a:latin typeface="Georgia"/>
              </a:defRPr>
            </a:pPr>
            <a:endParaRPr lang="bg-BG" sz="1600" b="1" dirty="0">
              <a:solidFill>
                <a:schemeClr val="tx1"/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3655147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D36B55B-C40E-4E0D-B1D3-1E05D12F4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88364"/>
            <a:ext cx="7772400" cy="1470025"/>
          </a:xfrm>
        </p:spPr>
        <p:txBody>
          <a:bodyPr/>
          <a:lstStyle/>
          <a:p>
            <a:r>
              <a:rPr lang="bg-BG" dirty="0"/>
              <a:t>Благодарим Ви за вниманието!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08A404AE-8155-4EBD-88FC-8B6FAD212D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5200" y="3447011"/>
            <a:ext cx="6400800" cy="17526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EB98C6-1F64-4B7A-8A02-6E78ABFF3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038" y="1872880"/>
            <a:ext cx="3180167" cy="450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photo description available.">
            <a:extLst>
              <a:ext uri="{FF2B5EF4-FFF2-40B4-BE49-F238E27FC236}">
                <a16:creationId xmlns:a16="http://schemas.microsoft.com/office/drawing/2014/main" id="{72A03994-2EF4-43B5-8489-4F0BB6ADB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06" y="1812174"/>
            <a:ext cx="3333366" cy="467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849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670</Words>
  <Application>Microsoft Office PowerPoint</Application>
  <PresentationFormat>Широк екран</PresentationFormat>
  <Paragraphs>79</Paragraphs>
  <Slides>17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Благодарим Ви за вниманието!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>ASUS</dc:creator>
  <cp:keywords/>
  <dc:description>generated using python-pptx</dc:description>
  <cp:lastModifiedBy>Petya</cp:lastModifiedBy>
  <cp:revision>9</cp:revision>
  <dcterms:created xsi:type="dcterms:W3CDTF">2013-01-27T09:14:16Z</dcterms:created>
  <dcterms:modified xsi:type="dcterms:W3CDTF">2026-09-23T08:18:20Z</dcterms:modified>
  <cp:category/>
</cp:coreProperties>
</file>