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wmf" ContentType="image/x-wmf"/>
  <Default Extension="png" ContentType="image/png"/>
  <Default Extension="rels" ContentType="application/vnd.openxmlformats-package.relationships+xml"/>
  <Default Extension="jpg" ContentType="image/jpeg"/>
  <Default Extension="bin" ContentType="application/vnd.openxmlformats-officedocument.oleObject"/>
  <Override PartName="/ppt/notesSlides/notesSlide1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2.xml" ContentType="application/vnd.openxmlformats-officedocument.presentationml.slideLayout+xml"/>
  <Override PartName="/ppt/notesSlides/notesSlide7.xml" ContentType="application/vnd.openxmlformats-officedocument.presentationml.notes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tableStyles.xml" ContentType="application/vnd.openxmlformats-officedocument.presentationml.tableStyl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embedTrueTypeFonts="1" saveSubsetFonts="1">
  <p:sldMasterIdLst>
    <p:sldMasterId id="2147483648" r:id="rId1"/>
  </p:sldMasterIdLst>
  <p:notesMasterIdLst>
    <p:notesMasterId r:id="rId1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7449800" cy="9753600"/>
  <p:notesSz cx="6858000" cy="9144000"/>
  <p:defaultTextStyle>
    <a:defPPr>
      <a:defRPr lang="en-US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77" d="100"/>
          <a:sy n="77" d="100"/>
        </p:scale>
        <p:origin x="744" y="184"/>
      </p:cViewPr>
      <p:guideLst>
        <p:guide pos="2160" orient="horz"/>
        <p:guide pos="2880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 /><Relationship Id="rId19" Type="http://schemas.openxmlformats.org/officeDocument/2006/relationships/tableStyles" Target="tableStyles.xml" /><Relationship Id="rId20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559BF54-09D8-FCA3-0CB2-4E465C2E400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0E6E03E-5327-21E9-E1AF-CAEC27F6A96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AEBF342-78A3-DE9F-649A-A9AA89C44BB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B640E77-0802-3D61-62AC-0C1EF1C3A4A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8FE5DB9-AE3C-F470-A1B8-99E0A614E47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DDBC86F-81DD-173E-7BEF-5D6DA4831B5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47AAD31-8C04-92F9-9FA9-B0029818C24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2478E4F-751F-B480-E854-5D5D3767545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A9D52F6-3693-44A8-4F3E-1832E271E7B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A321BE8-B19F-8ADF-E7EB-A07C112C303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A90CA83-D21A-6CF6-F48F-31877BF09BF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9CFEEEE-A460-9E76-ED4C-B77E8A5BD00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AF47727-3CB7-94D5-0A6F-2A2BCEB0E27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8309049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4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612564148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214160823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101296492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6162481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5075776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89951989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96813195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155959714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0721522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1896760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6939398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140356293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20805305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22812814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688425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52991298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979272387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980135271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847594013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6573168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353436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951486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03930316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966729328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845172741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224070536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902344877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07750845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729564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7845167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2049176889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29651150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902089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212871251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3972791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2885360" name="Titl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50008969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651135870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87581082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1153817072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5903103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739548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15990870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1038443382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044542609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134805125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2778453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283855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870482152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57060871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10593109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0854116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8494950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945329979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5635713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82403290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7347536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626891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7"/>
            <a:ext cx="8229600" cy="1142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9874956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19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3158602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209099342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452362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/>
              <a:t>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media1.svg"/><Relationship Id="rId6" Type="http://schemas.openxmlformats.org/officeDocument/2006/relationships/image" Target="../media/image4.png"/><Relationship Id="rId7" Type="http://schemas.openxmlformats.org/officeDocument/2006/relationships/image" Target="../media/media2.svg"/><Relationship Id="rId8" Type="http://schemas.openxmlformats.org/officeDocument/2006/relationships/image" Target="../media/image5.png"/><Relationship Id="rId9" Type="http://schemas.openxmlformats.org/officeDocument/2006/relationships/image" Target="../media/media3.svg"/><Relationship Id="rId10" Type="http://schemas.openxmlformats.org/officeDocument/2006/relationships/image" Target="../media/image6.png"/><Relationship Id="rId11" Type="http://schemas.openxmlformats.org/officeDocument/2006/relationships/image" Target="../media/image7.png"/><Relationship Id="rId12" Type="http://schemas.openxmlformats.org/officeDocument/2006/relationships/image" Target="../media/image8.png"/><Relationship Id="rId13" Type="http://schemas.openxmlformats.org/officeDocument/2006/relationships/image" Target="../media/image9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2202616" name="Freeform 2"/>
          <p:cNvSpPr/>
          <p:nvPr/>
        </p:nvSpPr>
        <p:spPr bwMode="auto">
          <a:xfrm>
            <a:off x="658409" y="373319"/>
            <a:ext cx="7962900" cy="1812401"/>
          </a:xfrm>
          <a:custGeom>
            <a:avLst/>
            <a:gdLst/>
            <a:ahLst/>
            <a:cxnLst/>
            <a:rect l="l" t="t" r="r" b="b"/>
            <a:pathLst>
              <a:path w="7813324" h="1491043" fill="norm" stroke="1" extrusionOk="0">
                <a:moveTo>
                  <a:pt x="0" y="0"/>
                </a:moveTo>
                <a:lnTo>
                  <a:pt x="7813324" y="0"/>
                </a:lnTo>
                <a:lnTo>
                  <a:pt x="7813324" y="1491043"/>
                </a:lnTo>
                <a:lnTo>
                  <a:pt x="0" y="14910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78294103" name="TextBox 3"/>
          <p:cNvSpPr txBox="1"/>
          <p:nvPr/>
        </p:nvSpPr>
        <p:spPr bwMode="auto">
          <a:xfrm>
            <a:off x="383944" y="9408000"/>
            <a:ext cx="16474731" cy="23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8"/>
              </a:lnSpc>
              <a:defRPr/>
            </a:pPr>
            <a:r>
              <a:rPr lang="en-US" sz="1500" spc="31">
                <a:solidFill>
                  <a:srgbClr val="3B3C3A"/>
                </a:solidFill>
                <a:latin typeface="PT Sans"/>
                <a:ea typeface="PT Sans"/>
                <a:cs typeface="PT Sans"/>
              </a:rPr>
              <a:t>The responsibility for the content of this material is that of the author(s). The content of this material does not necessarily represent the official position of the European Union.</a:t>
            </a:r>
            <a:endParaRPr/>
          </a:p>
        </p:txBody>
      </p:sp>
      <p:sp>
        <p:nvSpPr>
          <p:cNvPr id="406061173" name="TextBox 4"/>
          <p:cNvSpPr txBox="1"/>
          <p:nvPr/>
        </p:nvSpPr>
        <p:spPr bwMode="auto">
          <a:xfrm>
            <a:off x="1300912" y="3250926"/>
            <a:ext cx="14331770" cy="2438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4"/>
              </a:lnSpc>
              <a:defRPr/>
            </a:pPr>
            <a:r>
              <a:rPr lang="en-US" sz="5050">
                <a:solidFill>
                  <a:srgbClr val="1A4473"/>
                </a:solidFill>
                <a:latin typeface="Clear Sans Bold"/>
                <a:ea typeface="Clear Sans Bold"/>
                <a:cs typeface="Clear Sans Bold"/>
              </a:rPr>
              <a:t>DIALOGUE FOR INNOVATION</a:t>
            </a:r>
            <a:endParaRPr/>
          </a:p>
          <a:p>
            <a:pPr algn="ctr">
              <a:lnSpc>
                <a:spcPts val="6494"/>
              </a:lnSpc>
              <a:defRPr/>
            </a:pPr>
            <a:r>
              <a:rPr lang="en-US" sz="5050">
                <a:solidFill>
                  <a:srgbClr val="1A4473"/>
                </a:solidFill>
                <a:latin typeface="Clear Sans Bold"/>
                <a:ea typeface="Clear Sans Bold"/>
                <a:cs typeface="Clear Sans Bold"/>
              </a:rPr>
              <a:t>AND BETTER GOVERNANCE</a:t>
            </a:r>
            <a:endParaRPr/>
          </a:p>
          <a:p>
            <a:pPr algn="ctr">
              <a:lnSpc>
                <a:spcPts val="6494"/>
              </a:lnSpc>
              <a:defRPr/>
            </a:pPr>
            <a:r>
              <a:rPr lang="en-US" sz="5050">
                <a:solidFill>
                  <a:srgbClr val="1A4473"/>
                </a:solidFill>
                <a:latin typeface="Clear Sans Bold"/>
                <a:ea typeface="Clear Sans Bold"/>
                <a:cs typeface="Clear Sans Bold"/>
              </a:rPr>
              <a:t>BSB01104</a:t>
            </a:r>
            <a:endParaRPr/>
          </a:p>
        </p:txBody>
      </p:sp>
      <p:sp>
        <p:nvSpPr>
          <p:cNvPr id="161894032" name="TextBox 5"/>
          <p:cNvSpPr txBox="1"/>
          <p:nvPr/>
        </p:nvSpPr>
        <p:spPr bwMode="auto">
          <a:xfrm>
            <a:off x="5904445" y="1958479"/>
            <a:ext cx="4645744" cy="1146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94"/>
              </a:lnSpc>
              <a:spcBef>
                <a:spcPts val="0"/>
              </a:spcBef>
              <a:defRPr/>
            </a:pPr>
            <a:r>
              <a:rPr lang="en-US" sz="7200" b="1">
                <a:solidFill>
                  <a:srgbClr val="002266"/>
                </a:solidFill>
                <a:latin typeface="Clear Sans Bold"/>
                <a:ea typeface="Clear Sans Bold"/>
                <a:cs typeface="Clear Sans Bold"/>
              </a:rPr>
              <a:t> DIALOGUE</a:t>
            </a:r>
            <a:endParaRPr/>
          </a:p>
        </p:txBody>
      </p:sp>
      <p:sp>
        <p:nvSpPr>
          <p:cNvPr id="869278250" name="TextBox 6"/>
          <p:cNvSpPr txBox="1"/>
          <p:nvPr/>
        </p:nvSpPr>
        <p:spPr bwMode="auto">
          <a:xfrm>
            <a:off x="3236342" y="6613515"/>
            <a:ext cx="10986641" cy="1755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6"/>
              </a:lnSpc>
              <a:defRPr/>
            </a:pPr>
            <a:r>
              <a:rPr lang="en-US" sz="3200" b="1" spc="108">
                <a:solidFill>
                  <a:srgbClr val="002266"/>
                </a:solidFill>
                <a:latin typeface="Arial MT Pro Bold"/>
                <a:ea typeface="Arial MT Pro Bold"/>
                <a:cs typeface="Arial MT Pro Bold"/>
              </a:rPr>
              <a:t>Programme Priority: Competent and Resilient Region</a:t>
            </a:r>
            <a:endParaRPr/>
          </a:p>
          <a:p>
            <a:pPr algn="ctr">
              <a:lnSpc>
                <a:spcPts val="4566"/>
              </a:lnSpc>
              <a:defRPr/>
            </a:pPr>
            <a:r>
              <a:rPr lang="en-US" sz="3200" b="1" spc="108">
                <a:solidFill>
                  <a:srgbClr val="002266"/>
                </a:solidFill>
                <a:latin typeface="Arial MT Pro Bold"/>
                <a:ea typeface="Arial MT Pro Bold"/>
                <a:cs typeface="Arial MT Pro Bold"/>
              </a:rPr>
              <a:t>Duration: 15 Months</a:t>
            </a:r>
            <a:endParaRPr/>
          </a:p>
          <a:p>
            <a:pPr algn="ctr">
              <a:lnSpc>
                <a:spcPts val="4566"/>
              </a:lnSpc>
              <a:defRPr/>
            </a:pPr>
            <a:r>
              <a:rPr lang="en-US" sz="3200" b="1" spc="108">
                <a:solidFill>
                  <a:srgbClr val="002266"/>
                </a:solidFill>
                <a:latin typeface="Arial MT Pro Bold"/>
                <a:ea typeface="Arial MT Pro Bold"/>
                <a:cs typeface="Arial MT Pro Bold"/>
              </a:rPr>
              <a:t>09/2025-12/2026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46569342" name="Group 2"/>
          <p:cNvGrpSpPr/>
          <p:nvPr/>
        </p:nvGrpSpPr>
        <p:grpSpPr bwMode="auto"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 bwMode="auto"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 fill="norm" stroke="1" extrusionOk="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/>
              <a:stretch/>
            </a:blip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1840057410" name="Group 4"/>
          <p:cNvGrpSpPr/>
          <p:nvPr/>
        </p:nvGrpSpPr>
        <p:grpSpPr bwMode="auto">
          <a:xfrm>
            <a:off x="14566430" y="9212613"/>
            <a:ext cx="2908773" cy="540987"/>
            <a:chOff x="0" y="0"/>
            <a:chExt cx="807993" cy="150274"/>
          </a:xfrm>
        </p:grpSpPr>
        <p:sp>
          <p:nvSpPr>
            <p:cNvPr id="5" name="Freeform 5"/>
            <p:cNvSpPr/>
            <p:nvPr/>
          </p:nvSpPr>
          <p:spPr bwMode="auto">
            <a:xfrm>
              <a:off x="0" y="0"/>
              <a:ext cx="807993" cy="150274"/>
            </a:xfrm>
            <a:custGeom>
              <a:avLst/>
              <a:gdLst/>
              <a:ahLst/>
              <a:cxnLst/>
              <a:rect l="l" t="t" r="r" b="b"/>
              <a:pathLst>
                <a:path w="807993" h="150274" fill="norm" stroke="1" extrusionOk="0">
                  <a:moveTo>
                    <a:pt x="75137" y="0"/>
                  </a:moveTo>
                  <a:lnTo>
                    <a:pt x="732856" y="0"/>
                  </a:lnTo>
                  <a:cubicBezTo>
                    <a:pt x="752783" y="0"/>
                    <a:pt x="771895" y="7916"/>
                    <a:pt x="785985" y="22007"/>
                  </a:cubicBezTo>
                  <a:cubicBezTo>
                    <a:pt x="800076" y="36098"/>
                    <a:pt x="807993" y="55209"/>
                    <a:pt x="807993" y="75137"/>
                  </a:cubicBezTo>
                  <a:lnTo>
                    <a:pt x="807993" y="75137"/>
                  </a:lnTo>
                  <a:cubicBezTo>
                    <a:pt x="807993" y="116634"/>
                    <a:pt x="774353" y="150274"/>
                    <a:pt x="732856" y="150274"/>
                  </a:cubicBezTo>
                  <a:lnTo>
                    <a:pt x="75137" y="150274"/>
                  </a:lnTo>
                  <a:cubicBezTo>
                    <a:pt x="33640" y="150274"/>
                    <a:pt x="0" y="116634"/>
                    <a:pt x="0" y="75137"/>
                  </a:cubicBezTo>
                  <a:lnTo>
                    <a:pt x="0" y="75137"/>
                  </a:lnTo>
                  <a:cubicBezTo>
                    <a:pt x="0" y="33640"/>
                    <a:pt x="33640" y="0"/>
                    <a:pt x="7513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 bwMode="auto">
            <a:xfrm>
              <a:off x="0" y="-38100"/>
              <a:ext cx="807993" cy="18837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72"/>
                </a:lnSpc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5470988" name="Freeform 2"/>
          <p:cNvSpPr/>
          <p:nvPr/>
        </p:nvSpPr>
        <p:spPr bwMode="auto">
          <a:xfrm>
            <a:off x="190500" y="269591"/>
            <a:ext cx="8077200" cy="1710871"/>
          </a:xfrm>
          <a:custGeom>
            <a:avLst/>
            <a:gdLst/>
            <a:ahLst/>
            <a:cxnLst/>
            <a:rect l="l" t="t" r="r" b="b"/>
            <a:pathLst>
              <a:path w="7399154" h="1412005" fill="norm" stroke="1" extrusionOk="0">
                <a:moveTo>
                  <a:pt x="0" y="0"/>
                </a:moveTo>
                <a:lnTo>
                  <a:pt x="7399154" y="0"/>
                </a:lnTo>
                <a:lnTo>
                  <a:pt x="7399154" y="1412006"/>
                </a:lnTo>
                <a:lnTo>
                  <a:pt x="0" y="14120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85010634" name="Freeform 3"/>
          <p:cNvSpPr/>
          <p:nvPr/>
        </p:nvSpPr>
        <p:spPr bwMode="auto">
          <a:xfrm>
            <a:off x="1553008" y="5945524"/>
            <a:ext cx="1250604" cy="1250604"/>
          </a:xfrm>
          <a:custGeom>
            <a:avLst/>
            <a:gdLst/>
            <a:ahLst/>
            <a:cxnLst/>
            <a:rect l="l" t="t" r="r" b="b"/>
            <a:pathLst>
              <a:path w="1250604" h="1250604" fill="norm" stroke="1" extrusionOk="0">
                <a:moveTo>
                  <a:pt x="0" y="0"/>
                </a:moveTo>
                <a:lnTo>
                  <a:pt x="1250604" y="0"/>
                </a:lnTo>
                <a:lnTo>
                  <a:pt x="1250604" y="1250604"/>
                </a:lnTo>
                <a:lnTo>
                  <a:pt x="0" y="1250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66144607" name="Freeform 4"/>
          <p:cNvSpPr/>
          <p:nvPr/>
        </p:nvSpPr>
        <p:spPr bwMode="auto">
          <a:xfrm>
            <a:off x="1506826" y="2471492"/>
            <a:ext cx="1278313" cy="1278313"/>
          </a:xfrm>
          <a:custGeom>
            <a:avLst/>
            <a:gdLst/>
            <a:ahLst/>
            <a:cxnLst/>
            <a:rect l="l" t="t" r="r" b="b"/>
            <a:pathLst>
              <a:path w="1278313" h="1278313" fill="norm" stroke="1" extrusionOk="0">
                <a:moveTo>
                  <a:pt x="0" y="0"/>
                </a:moveTo>
                <a:lnTo>
                  <a:pt x="1278313" y="0"/>
                </a:lnTo>
                <a:lnTo>
                  <a:pt x="1278313" y="1278312"/>
                </a:lnTo>
                <a:lnTo>
                  <a:pt x="0" y="12783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96834163" name="Freeform 5"/>
          <p:cNvSpPr/>
          <p:nvPr/>
        </p:nvSpPr>
        <p:spPr bwMode="auto">
          <a:xfrm>
            <a:off x="1506826" y="4176181"/>
            <a:ext cx="1278313" cy="1278313"/>
          </a:xfrm>
          <a:custGeom>
            <a:avLst/>
            <a:gdLst/>
            <a:ahLst/>
            <a:cxnLst/>
            <a:rect l="l" t="t" r="r" b="b"/>
            <a:pathLst>
              <a:path w="1278313" h="1278313" fill="norm" stroke="1" extrusionOk="0">
                <a:moveTo>
                  <a:pt x="0" y="0"/>
                </a:moveTo>
                <a:lnTo>
                  <a:pt x="1278313" y="0"/>
                </a:lnTo>
                <a:lnTo>
                  <a:pt x="1278313" y="1278312"/>
                </a:lnTo>
                <a:lnTo>
                  <a:pt x="0" y="12783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86413854" name="Freeform 6"/>
          <p:cNvSpPr/>
          <p:nvPr/>
        </p:nvSpPr>
        <p:spPr bwMode="auto">
          <a:xfrm>
            <a:off x="1506826" y="7672378"/>
            <a:ext cx="1278313" cy="1278313"/>
          </a:xfrm>
          <a:custGeom>
            <a:avLst/>
            <a:gdLst/>
            <a:ahLst/>
            <a:cxnLst/>
            <a:rect l="l" t="t" r="r" b="b"/>
            <a:pathLst>
              <a:path w="1278313" h="1278313" fill="norm" stroke="1" extrusionOk="0">
                <a:moveTo>
                  <a:pt x="0" y="0"/>
                </a:moveTo>
                <a:lnTo>
                  <a:pt x="1278313" y="0"/>
                </a:lnTo>
                <a:lnTo>
                  <a:pt x="1278313" y="1278313"/>
                </a:lnTo>
                <a:lnTo>
                  <a:pt x="0" y="12783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92974711" name="Freeform 7"/>
          <p:cNvSpPr/>
          <p:nvPr/>
        </p:nvSpPr>
        <p:spPr bwMode="auto">
          <a:xfrm>
            <a:off x="13150088" y="5856641"/>
            <a:ext cx="3320709" cy="1255999"/>
          </a:xfrm>
          <a:custGeom>
            <a:avLst/>
            <a:gdLst/>
            <a:ahLst/>
            <a:cxnLst/>
            <a:rect l="l" t="t" r="r" b="b"/>
            <a:pathLst>
              <a:path w="3320709" h="1255999" fill="norm" stroke="1" extrusionOk="0">
                <a:moveTo>
                  <a:pt x="0" y="0"/>
                </a:moveTo>
                <a:lnTo>
                  <a:pt x="3320709" y="0"/>
                </a:lnTo>
                <a:lnTo>
                  <a:pt x="3320709" y="1255998"/>
                </a:lnTo>
                <a:lnTo>
                  <a:pt x="0" y="12559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98452745" name="Freeform 8"/>
          <p:cNvSpPr/>
          <p:nvPr/>
        </p:nvSpPr>
        <p:spPr bwMode="auto">
          <a:xfrm>
            <a:off x="13553286" y="2318780"/>
            <a:ext cx="1223451" cy="1223451"/>
          </a:xfrm>
          <a:custGeom>
            <a:avLst/>
            <a:gdLst/>
            <a:ahLst/>
            <a:cxnLst/>
            <a:rect l="l" t="t" r="r" b="b"/>
            <a:pathLst>
              <a:path w="1223451" h="1223451" fill="norm" stroke="1" extrusionOk="0">
                <a:moveTo>
                  <a:pt x="0" y="0"/>
                </a:moveTo>
                <a:lnTo>
                  <a:pt x="1223451" y="0"/>
                </a:lnTo>
                <a:lnTo>
                  <a:pt x="1223451" y="1223450"/>
                </a:lnTo>
                <a:lnTo>
                  <a:pt x="0" y="12234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95294408" name="Freeform 9"/>
          <p:cNvSpPr/>
          <p:nvPr/>
        </p:nvSpPr>
        <p:spPr bwMode="auto">
          <a:xfrm>
            <a:off x="13150088" y="3720243"/>
            <a:ext cx="2346483" cy="2346483"/>
          </a:xfrm>
          <a:custGeom>
            <a:avLst/>
            <a:gdLst/>
            <a:ahLst/>
            <a:cxnLst/>
            <a:rect l="l" t="t" r="r" b="b"/>
            <a:pathLst>
              <a:path w="2346483" h="2346483" fill="norm" stroke="1" extrusionOk="0">
                <a:moveTo>
                  <a:pt x="0" y="0"/>
                </a:moveTo>
                <a:lnTo>
                  <a:pt x="2346483" y="0"/>
                </a:lnTo>
                <a:lnTo>
                  <a:pt x="2346483" y="2346482"/>
                </a:lnTo>
                <a:lnTo>
                  <a:pt x="0" y="23464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28234412" name="Freeform 10"/>
          <p:cNvSpPr/>
          <p:nvPr/>
        </p:nvSpPr>
        <p:spPr bwMode="auto">
          <a:xfrm>
            <a:off x="13310899" y="7597047"/>
            <a:ext cx="2255957" cy="1345595"/>
          </a:xfrm>
          <a:custGeom>
            <a:avLst/>
            <a:gdLst/>
            <a:ahLst/>
            <a:cxnLst/>
            <a:rect l="l" t="t" r="r" b="b"/>
            <a:pathLst>
              <a:path w="2255957" h="1345595" fill="norm" stroke="1" extrusionOk="0">
                <a:moveTo>
                  <a:pt x="0" y="0"/>
                </a:moveTo>
                <a:lnTo>
                  <a:pt x="2255957" y="0"/>
                </a:lnTo>
                <a:lnTo>
                  <a:pt x="2255957" y="1345595"/>
                </a:lnTo>
                <a:lnTo>
                  <a:pt x="0" y="1345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33849228" name="TextBox 11"/>
          <p:cNvSpPr txBox="1"/>
          <p:nvPr/>
        </p:nvSpPr>
        <p:spPr bwMode="auto">
          <a:xfrm>
            <a:off x="383944" y="9408000"/>
            <a:ext cx="16474731" cy="23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8"/>
              </a:lnSpc>
              <a:defRPr/>
            </a:pPr>
            <a:r>
              <a:rPr lang="en-US" sz="1500" spc="31">
                <a:solidFill>
                  <a:srgbClr val="3B3C3A"/>
                </a:solidFill>
                <a:latin typeface="PT Sans"/>
                <a:ea typeface="PT Sans"/>
                <a:cs typeface="PT Sans"/>
              </a:rPr>
              <a:t>The responsibility for the content of this material is that of the author(s). The content of this material does not necessarily represent the official position of the European Union.</a:t>
            </a:r>
            <a:endParaRPr/>
          </a:p>
        </p:txBody>
      </p:sp>
      <p:sp>
        <p:nvSpPr>
          <p:cNvPr id="1508030265" name="TextBox 12"/>
          <p:cNvSpPr txBox="1"/>
          <p:nvPr/>
        </p:nvSpPr>
        <p:spPr bwMode="auto">
          <a:xfrm>
            <a:off x="3730760" y="2905124"/>
            <a:ext cx="9632046" cy="815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2"/>
              </a:lnSpc>
              <a:spcBef>
                <a:spcPts val="0"/>
              </a:spcBef>
              <a:defRPr/>
            </a:pPr>
            <a:r>
              <a:rPr lang="en-US" sz="2400" b="1" spc="72">
                <a:solidFill>
                  <a:srgbClr val="0D345D"/>
                </a:solidFill>
                <a:latin typeface="Open Sans Bold"/>
                <a:ea typeface="Open Sans Bold"/>
                <a:cs typeface="Open Sans Bold"/>
              </a:rPr>
              <a:t>ÇORLU CHAMBER OF COMMERCE AND INDUSTRY(LEAD PARTNER)</a:t>
            </a:r>
            <a:endParaRPr/>
          </a:p>
        </p:txBody>
      </p:sp>
      <p:sp>
        <p:nvSpPr>
          <p:cNvPr id="1080117828" name="TextBox 13"/>
          <p:cNvSpPr txBox="1"/>
          <p:nvPr/>
        </p:nvSpPr>
        <p:spPr bwMode="auto">
          <a:xfrm>
            <a:off x="3730760" y="4659741"/>
            <a:ext cx="8634518" cy="396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2"/>
              </a:lnSpc>
              <a:spcBef>
                <a:spcPts val="0"/>
              </a:spcBef>
              <a:defRPr/>
            </a:pPr>
            <a:r>
              <a:rPr lang="en-US" sz="2400" b="1" spc="72">
                <a:solidFill>
                  <a:srgbClr val="0D345D"/>
                </a:solidFill>
                <a:latin typeface="Open Sans Bold"/>
                <a:ea typeface="Open Sans Bold"/>
                <a:cs typeface="Open Sans Bold"/>
              </a:rPr>
              <a:t>INTERNATIONAL MANAGEMENT INSTITUTE (PP2)</a:t>
            </a:r>
            <a:endParaRPr/>
          </a:p>
        </p:txBody>
      </p:sp>
      <p:sp>
        <p:nvSpPr>
          <p:cNvPr id="1578424162" name="TextBox 14"/>
          <p:cNvSpPr txBox="1"/>
          <p:nvPr/>
        </p:nvSpPr>
        <p:spPr bwMode="auto">
          <a:xfrm>
            <a:off x="3730760" y="6532726"/>
            <a:ext cx="8634518" cy="396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2"/>
              </a:lnSpc>
              <a:spcBef>
                <a:spcPts val="0"/>
              </a:spcBef>
              <a:defRPr/>
            </a:pPr>
            <a:r>
              <a:rPr lang="en-US" sz="2400" b="1" spc="72">
                <a:solidFill>
                  <a:srgbClr val="0D345D"/>
                </a:solidFill>
                <a:latin typeface="Open Sans Bold"/>
                <a:ea typeface="Open Sans Bold"/>
                <a:cs typeface="Open Sans Bold"/>
              </a:rPr>
              <a:t>GALATI TEHNOPOL ASSOCIATION (PP3)</a:t>
            </a:r>
            <a:endParaRPr/>
          </a:p>
        </p:txBody>
      </p:sp>
      <p:sp>
        <p:nvSpPr>
          <p:cNvPr id="1130708640" name="TextBox 15"/>
          <p:cNvSpPr txBox="1"/>
          <p:nvPr/>
        </p:nvSpPr>
        <p:spPr bwMode="auto">
          <a:xfrm>
            <a:off x="3730760" y="8376544"/>
            <a:ext cx="8634518" cy="396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2"/>
              </a:lnSpc>
              <a:defRPr/>
            </a:pPr>
            <a:r>
              <a:rPr lang="en-US" sz="2400" b="1" spc="72">
                <a:solidFill>
                  <a:srgbClr val="0D345D"/>
                </a:solidFill>
                <a:latin typeface="Open Sans Bold"/>
                <a:ea typeface="Open Sans Bold"/>
                <a:cs typeface="Open Sans Bold"/>
              </a:rPr>
              <a:t>TRAKYA DEVELOPMENT AGENCY(PP4)</a:t>
            </a:r>
            <a:endParaRPr/>
          </a:p>
        </p:txBody>
      </p:sp>
      <p:sp>
        <p:nvSpPr>
          <p:cNvPr id="624684506" name="TextBox 16"/>
          <p:cNvSpPr txBox="1"/>
          <p:nvPr/>
        </p:nvSpPr>
        <p:spPr bwMode="auto">
          <a:xfrm>
            <a:off x="6451824" y="1108931"/>
            <a:ext cx="3645396" cy="977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8"/>
              </a:lnSpc>
              <a:defRPr/>
            </a:pPr>
            <a:r>
              <a:rPr lang="en-US" sz="2750" b="1" spc="82">
                <a:solidFill>
                  <a:srgbClr val="0D345D"/>
                </a:solidFill>
                <a:latin typeface="Poppins Bold"/>
                <a:ea typeface="Poppins Bold"/>
                <a:cs typeface="Poppins Bold"/>
              </a:rPr>
              <a:t>PROJECT PARTNERS</a:t>
            </a:r>
            <a:endParaRPr/>
          </a:p>
          <a:p>
            <a:pPr algn="ctr">
              <a:lnSpc>
                <a:spcPts val="3868"/>
              </a:lnSpc>
              <a:spcBef>
                <a:spcPts val="0"/>
              </a:spcBef>
              <a:defRPr/>
            </a:pPr>
            <a:endParaRPr lang="en-US" sz="2750" b="1" spc="82">
              <a:solidFill>
                <a:srgbClr val="0D345D"/>
              </a:solidFill>
              <a:latin typeface="Poppins Bold"/>
              <a:ea typeface="Poppins Bold"/>
              <a:cs typeface="Poppins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86957662" name="Group 2"/>
          <p:cNvGrpSpPr/>
          <p:nvPr/>
        </p:nvGrpSpPr>
        <p:grpSpPr bwMode="auto"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 bwMode="auto"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 fill="norm" stroke="1" extrusionOk="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/>
              <a:stretch/>
            </a:blip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1751893352" name="Group 4"/>
          <p:cNvGrpSpPr/>
          <p:nvPr/>
        </p:nvGrpSpPr>
        <p:grpSpPr bwMode="auto">
          <a:xfrm>
            <a:off x="15458415" y="9270786"/>
            <a:ext cx="2016787" cy="482814"/>
            <a:chOff x="0" y="0"/>
            <a:chExt cx="560219" cy="134115"/>
          </a:xfrm>
        </p:grpSpPr>
        <p:sp>
          <p:nvSpPr>
            <p:cNvPr id="5" name="Freeform 5"/>
            <p:cNvSpPr/>
            <p:nvPr/>
          </p:nvSpPr>
          <p:spPr bwMode="auto">
            <a:xfrm>
              <a:off x="0" y="0"/>
              <a:ext cx="560219" cy="134115"/>
            </a:xfrm>
            <a:custGeom>
              <a:avLst/>
              <a:gdLst/>
              <a:ahLst/>
              <a:cxnLst/>
              <a:rect l="l" t="t" r="r" b="b"/>
              <a:pathLst>
                <a:path w="560219" h="134115" fill="norm" stroke="1" extrusionOk="0">
                  <a:moveTo>
                    <a:pt x="67057" y="0"/>
                  </a:moveTo>
                  <a:lnTo>
                    <a:pt x="493161" y="0"/>
                  </a:lnTo>
                  <a:cubicBezTo>
                    <a:pt x="530196" y="0"/>
                    <a:pt x="560219" y="30023"/>
                    <a:pt x="560219" y="67057"/>
                  </a:cubicBezTo>
                  <a:lnTo>
                    <a:pt x="560219" y="67057"/>
                  </a:lnTo>
                  <a:cubicBezTo>
                    <a:pt x="560219" y="84842"/>
                    <a:pt x="553154" y="101899"/>
                    <a:pt x="540578" y="114474"/>
                  </a:cubicBezTo>
                  <a:cubicBezTo>
                    <a:pt x="528002" y="127050"/>
                    <a:pt x="510946" y="134115"/>
                    <a:pt x="493161" y="134115"/>
                  </a:cubicBezTo>
                  <a:lnTo>
                    <a:pt x="67057" y="134115"/>
                  </a:lnTo>
                  <a:cubicBezTo>
                    <a:pt x="30023" y="134115"/>
                    <a:pt x="0" y="104092"/>
                    <a:pt x="0" y="67057"/>
                  </a:cubicBezTo>
                  <a:lnTo>
                    <a:pt x="0" y="67057"/>
                  </a:lnTo>
                  <a:cubicBezTo>
                    <a:pt x="0" y="30023"/>
                    <a:pt x="30023" y="0"/>
                    <a:pt x="6705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 bwMode="auto">
            <a:xfrm>
              <a:off x="0" y="-38100"/>
              <a:ext cx="560219" cy="172215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72"/>
                </a:lnSpc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569589185" name="Group 2"/>
          <p:cNvGrpSpPr/>
          <p:nvPr/>
        </p:nvGrpSpPr>
        <p:grpSpPr bwMode="auto">
          <a:xfrm>
            <a:off x="-15878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 bwMode="auto"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 fill="norm" stroke="1" extrusionOk="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/>
              <a:stretch/>
            </a:blip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117013662" name="Group 4"/>
          <p:cNvGrpSpPr/>
          <p:nvPr/>
        </p:nvGrpSpPr>
        <p:grpSpPr bwMode="auto">
          <a:xfrm>
            <a:off x="13635662" y="9018703"/>
            <a:ext cx="3839541" cy="734897"/>
            <a:chOff x="0" y="0"/>
            <a:chExt cx="1066539" cy="204138"/>
          </a:xfrm>
        </p:grpSpPr>
        <p:sp>
          <p:nvSpPr>
            <p:cNvPr id="5" name="Freeform 5"/>
            <p:cNvSpPr/>
            <p:nvPr/>
          </p:nvSpPr>
          <p:spPr bwMode="auto">
            <a:xfrm>
              <a:off x="0" y="0"/>
              <a:ext cx="1066539" cy="204138"/>
            </a:xfrm>
            <a:custGeom>
              <a:avLst/>
              <a:gdLst/>
              <a:ahLst/>
              <a:cxnLst/>
              <a:rect l="l" t="t" r="r" b="b"/>
              <a:pathLst>
                <a:path w="1066539" h="204138" fill="norm" stroke="1" extrusionOk="0">
                  <a:moveTo>
                    <a:pt x="96786" y="0"/>
                  </a:moveTo>
                  <a:lnTo>
                    <a:pt x="969754" y="0"/>
                  </a:lnTo>
                  <a:cubicBezTo>
                    <a:pt x="995423" y="0"/>
                    <a:pt x="1020041" y="10197"/>
                    <a:pt x="1038191" y="28348"/>
                  </a:cubicBezTo>
                  <a:cubicBezTo>
                    <a:pt x="1056342" y="46499"/>
                    <a:pt x="1066539" y="71116"/>
                    <a:pt x="1066539" y="96786"/>
                  </a:cubicBezTo>
                  <a:lnTo>
                    <a:pt x="1066539" y="107352"/>
                  </a:lnTo>
                  <a:cubicBezTo>
                    <a:pt x="1066539" y="133022"/>
                    <a:pt x="1056342" y="157639"/>
                    <a:pt x="1038191" y="175790"/>
                  </a:cubicBezTo>
                  <a:cubicBezTo>
                    <a:pt x="1020041" y="193941"/>
                    <a:pt x="995423" y="204138"/>
                    <a:pt x="969754" y="204138"/>
                  </a:cubicBezTo>
                  <a:lnTo>
                    <a:pt x="96786" y="204138"/>
                  </a:lnTo>
                  <a:cubicBezTo>
                    <a:pt x="71116" y="204138"/>
                    <a:pt x="46499" y="193941"/>
                    <a:pt x="28348" y="175790"/>
                  </a:cubicBezTo>
                  <a:cubicBezTo>
                    <a:pt x="10197" y="157639"/>
                    <a:pt x="0" y="133022"/>
                    <a:pt x="0" y="107352"/>
                  </a:cubicBezTo>
                  <a:lnTo>
                    <a:pt x="0" y="96786"/>
                  </a:lnTo>
                  <a:cubicBezTo>
                    <a:pt x="0" y="71116"/>
                    <a:pt x="10197" y="46499"/>
                    <a:pt x="28348" y="28348"/>
                  </a:cubicBezTo>
                  <a:cubicBezTo>
                    <a:pt x="46499" y="10197"/>
                    <a:pt x="71116" y="0"/>
                    <a:pt x="9678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 bwMode="auto">
            <a:xfrm>
              <a:off x="0" y="-38100"/>
              <a:ext cx="1066539" cy="24223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72"/>
                </a:lnSpc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85906813" name="Group 2"/>
          <p:cNvGrpSpPr/>
          <p:nvPr/>
        </p:nvGrpSpPr>
        <p:grpSpPr bwMode="auto"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 bwMode="auto"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 fill="norm" stroke="1" extrusionOk="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/>
              <a:stretch/>
            </a:blip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1408004394" name="Group 4"/>
          <p:cNvGrpSpPr/>
          <p:nvPr/>
        </p:nvGrpSpPr>
        <p:grpSpPr bwMode="auto">
          <a:xfrm>
            <a:off x="13635662" y="9018703"/>
            <a:ext cx="3839541" cy="734897"/>
            <a:chOff x="0" y="0"/>
            <a:chExt cx="1066539" cy="204138"/>
          </a:xfrm>
        </p:grpSpPr>
        <p:sp>
          <p:nvSpPr>
            <p:cNvPr id="5" name="Freeform 5"/>
            <p:cNvSpPr/>
            <p:nvPr/>
          </p:nvSpPr>
          <p:spPr bwMode="auto">
            <a:xfrm>
              <a:off x="0" y="0"/>
              <a:ext cx="1066539" cy="204138"/>
            </a:xfrm>
            <a:custGeom>
              <a:avLst/>
              <a:gdLst/>
              <a:ahLst/>
              <a:cxnLst/>
              <a:rect l="l" t="t" r="r" b="b"/>
              <a:pathLst>
                <a:path w="1066539" h="204138" fill="norm" stroke="1" extrusionOk="0">
                  <a:moveTo>
                    <a:pt x="96786" y="0"/>
                  </a:moveTo>
                  <a:lnTo>
                    <a:pt x="969754" y="0"/>
                  </a:lnTo>
                  <a:cubicBezTo>
                    <a:pt x="995423" y="0"/>
                    <a:pt x="1020041" y="10197"/>
                    <a:pt x="1038191" y="28348"/>
                  </a:cubicBezTo>
                  <a:cubicBezTo>
                    <a:pt x="1056342" y="46499"/>
                    <a:pt x="1066539" y="71116"/>
                    <a:pt x="1066539" y="96786"/>
                  </a:cubicBezTo>
                  <a:lnTo>
                    <a:pt x="1066539" y="107352"/>
                  </a:lnTo>
                  <a:cubicBezTo>
                    <a:pt x="1066539" y="133022"/>
                    <a:pt x="1056342" y="157639"/>
                    <a:pt x="1038191" y="175790"/>
                  </a:cubicBezTo>
                  <a:cubicBezTo>
                    <a:pt x="1020041" y="193941"/>
                    <a:pt x="995423" y="204138"/>
                    <a:pt x="969754" y="204138"/>
                  </a:cubicBezTo>
                  <a:lnTo>
                    <a:pt x="96786" y="204138"/>
                  </a:lnTo>
                  <a:cubicBezTo>
                    <a:pt x="71116" y="204138"/>
                    <a:pt x="46499" y="193941"/>
                    <a:pt x="28348" y="175790"/>
                  </a:cubicBezTo>
                  <a:cubicBezTo>
                    <a:pt x="10197" y="157639"/>
                    <a:pt x="0" y="133022"/>
                    <a:pt x="0" y="107352"/>
                  </a:cubicBezTo>
                  <a:lnTo>
                    <a:pt x="0" y="96786"/>
                  </a:lnTo>
                  <a:cubicBezTo>
                    <a:pt x="0" y="71116"/>
                    <a:pt x="10197" y="46499"/>
                    <a:pt x="28348" y="28348"/>
                  </a:cubicBezTo>
                  <a:cubicBezTo>
                    <a:pt x="46499" y="10197"/>
                    <a:pt x="71116" y="0"/>
                    <a:pt x="9678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 bwMode="auto">
            <a:xfrm>
              <a:off x="0" y="-38100"/>
              <a:ext cx="1066539" cy="24223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72"/>
                </a:lnSpc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8846656" name="Freeform 2"/>
          <p:cNvSpPr/>
          <p:nvPr/>
        </p:nvSpPr>
        <p:spPr bwMode="auto">
          <a:xfrm>
            <a:off x="0" y="0"/>
            <a:ext cx="17459325" cy="9744738"/>
          </a:xfrm>
          <a:custGeom>
            <a:avLst/>
            <a:gdLst/>
            <a:ahLst/>
            <a:cxnLst/>
            <a:rect l="l" t="t" r="r" b="b"/>
            <a:pathLst>
              <a:path w="17459325" h="9744738" fill="norm" stroke="1" extrusionOk="0">
                <a:moveTo>
                  <a:pt x="0" y="0"/>
                </a:moveTo>
                <a:lnTo>
                  <a:pt x="17459325" y="0"/>
                </a:lnTo>
                <a:lnTo>
                  <a:pt x="17459325" y="9744738"/>
                </a:lnTo>
                <a:lnTo>
                  <a:pt x="0" y="97447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grpSp>
        <p:nvGrpSpPr>
          <p:cNvPr id="89524853" name="Group 3"/>
          <p:cNvGrpSpPr/>
          <p:nvPr/>
        </p:nvGrpSpPr>
        <p:grpSpPr bwMode="auto">
          <a:xfrm>
            <a:off x="15477807" y="9425914"/>
            <a:ext cx="1997396" cy="327686"/>
            <a:chOff x="0" y="0"/>
            <a:chExt cx="554832" cy="91024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554832" cy="91024"/>
            </a:xfrm>
            <a:custGeom>
              <a:avLst/>
              <a:gdLst/>
              <a:ahLst/>
              <a:cxnLst/>
              <a:rect l="l" t="t" r="r" b="b"/>
              <a:pathLst>
                <a:path w="554832" h="91024" fill="norm" stroke="1" extrusionOk="0">
                  <a:moveTo>
                    <a:pt x="45512" y="0"/>
                  </a:moveTo>
                  <a:lnTo>
                    <a:pt x="509320" y="0"/>
                  </a:lnTo>
                  <a:cubicBezTo>
                    <a:pt x="534456" y="0"/>
                    <a:pt x="554832" y="20376"/>
                    <a:pt x="554832" y="45512"/>
                  </a:cubicBezTo>
                  <a:lnTo>
                    <a:pt x="554832" y="45512"/>
                  </a:lnTo>
                  <a:cubicBezTo>
                    <a:pt x="554832" y="57582"/>
                    <a:pt x="550037" y="69159"/>
                    <a:pt x="541502" y="77694"/>
                  </a:cubicBezTo>
                  <a:cubicBezTo>
                    <a:pt x="532967" y="86229"/>
                    <a:pt x="521391" y="91024"/>
                    <a:pt x="509320" y="91024"/>
                  </a:cubicBezTo>
                  <a:lnTo>
                    <a:pt x="45512" y="91024"/>
                  </a:lnTo>
                  <a:cubicBezTo>
                    <a:pt x="20376" y="91024"/>
                    <a:pt x="0" y="70647"/>
                    <a:pt x="0" y="45512"/>
                  </a:cubicBezTo>
                  <a:lnTo>
                    <a:pt x="0" y="45512"/>
                  </a:lnTo>
                  <a:cubicBezTo>
                    <a:pt x="0" y="20376"/>
                    <a:pt x="20376" y="0"/>
                    <a:pt x="4551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  <p:sp>
          <p:nvSpPr>
            <p:cNvPr id="5" name="TextBox 5"/>
            <p:cNvSpPr txBox="1"/>
            <p:nvPr/>
          </p:nvSpPr>
          <p:spPr bwMode="auto">
            <a:xfrm>
              <a:off x="0" y="-38100"/>
              <a:ext cx="554832" cy="12912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72"/>
                </a:lnSpc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65043044" name="Group 2"/>
          <p:cNvGrpSpPr/>
          <p:nvPr/>
        </p:nvGrpSpPr>
        <p:grpSpPr bwMode="auto"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 bwMode="auto"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 fill="norm" stroke="1" extrusionOk="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/>
              <a:stretch/>
            </a:blip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660764337" name="Group 4"/>
          <p:cNvGrpSpPr/>
          <p:nvPr/>
        </p:nvGrpSpPr>
        <p:grpSpPr bwMode="auto">
          <a:xfrm>
            <a:off x="15535980" y="9328959"/>
            <a:ext cx="1939223" cy="424641"/>
            <a:chOff x="0" y="0"/>
            <a:chExt cx="538673" cy="117956"/>
          </a:xfrm>
        </p:grpSpPr>
        <p:sp>
          <p:nvSpPr>
            <p:cNvPr id="5" name="Freeform 5"/>
            <p:cNvSpPr/>
            <p:nvPr/>
          </p:nvSpPr>
          <p:spPr bwMode="auto">
            <a:xfrm>
              <a:off x="0" y="0"/>
              <a:ext cx="538673" cy="117956"/>
            </a:xfrm>
            <a:custGeom>
              <a:avLst/>
              <a:gdLst/>
              <a:ahLst/>
              <a:cxnLst/>
              <a:rect l="l" t="t" r="r" b="b"/>
              <a:pathLst>
                <a:path w="538673" h="117956" fill="norm" stroke="1" extrusionOk="0">
                  <a:moveTo>
                    <a:pt x="58978" y="0"/>
                  </a:moveTo>
                  <a:lnTo>
                    <a:pt x="479695" y="0"/>
                  </a:lnTo>
                  <a:cubicBezTo>
                    <a:pt x="495337" y="0"/>
                    <a:pt x="510338" y="6214"/>
                    <a:pt x="521399" y="17274"/>
                  </a:cubicBezTo>
                  <a:cubicBezTo>
                    <a:pt x="532459" y="28335"/>
                    <a:pt x="538673" y="43336"/>
                    <a:pt x="538673" y="58978"/>
                  </a:cubicBezTo>
                  <a:lnTo>
                    <a:pt x="538673" y="58978"/>
                  </a:lnTo>
                  <a:cubicBezTo>
                    <a:pt x="538673" y="74620"/>
                    <a:pt x="532459" y="89621"/>
                    <a:pt x="521399" y="100682"/>
                  </a:cubicBezTo>
                  <a:cubicBezTo>
                    <a:pt x="510338" y="111742"/>
                    <a:pt x="495337" y="117956"/>
                    <a:pt x="479695" y="117956"/>
                  </a:cubicBezTo>
                  <a:lnTo>
                    <a:pt x="58978" y="117956"/>
                  </a:lnTo>
                  <a:cubicBezTo>
                    <a:pt x="43336" y="117956"/>
                    <a:pt x="28335" y="111742"/>
                    <a:pt x="17274" y="100682"/>
                  </a:cubicBezTo>
                  <a:cubicBezTo>
                    <a:pt x="6214" y="89621"/>
                    <a:pt x="0" y="74620"/>
                    <a:pt x="0" y="58978"/>
                  </a:cubicBezTo>
                  <a:lnTo>
                    <a:pt x="0" y="58978"/>
                  </a:lnTo>
                  <a:cubicBezTo>
                    <a:pt x="0" y="43336"/>
                    <a:pt x="6214" y="28335"/>
                    <a:pt x="17274" y="17274"/>
                  </a:cubicBezTo>
                  <a:cubicBezTo>
                    <a:pt x="28335" y="6214"/>
                    <a:pt x="43336" y="0"/>
                    <a:pt x="5897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 bwMode="auto">
            <a:xfrm>
              <a:off x="0" y="-38100"/>
              <a:ext cx="538673" cy="15605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72"/>
                </a:lnSpc>
                <a:defRPr/>
              </a:pPr>
              <a:endParaRPr/>
            </a:p>
          </p:txBody>
        </p:sp>
      </p:grpSp>
      <p:grpSp>
        <p:nvGrpSpPr>
          <p:cNvPr id="660511545" name="Group 7"/>
          <p:cNvGrpSpPr/>
          <p:nvPr/>
        </p:nvGrpSpPr>
        <p:grpSpPr bwMode="auto">
          <a:xfrm>
            <a:off x="0" y="127022"/>
            <a:ext cx="3629890" cy="1355409"/>
            <a:chOff x="0" y="0"/>
            <a:chExt cx="1008303" cy="376502"/>
          </a:xfrm>
        </p:grpSpPr>
        <p:sp>
          <p:nvSpPr>
            <p:cNvPr id="8" name="Freeform 8"/>
            <p:cNvSpPr/>
            <p:nvPr/>
          </p:nvSpPr>
          <p:spPr bwMode="auto">
            <a:xfrm>
              <a:off x="0" y="0"/>
              <a:ext cx="1008303" cy="376502"/>
            </a:xfrm>
            <a:custGeom>
              <a:avLst/>
              <a:gdLst/>
              <a:ahLst/>
              <a:cxnLst/>
              <a:rect l="l" t="t" r="r" b="b"/>
              <a:pathLst>
                <a:path w="1008303" h="376502" fill="norm" stroke="1" extrusionOk="0">
                  <a:moveTo>
                    <a:pt x="102376" y="0"/>
                  </a:moveTo>
                  <a:lnTo>
                    <a:pt x="905927" y="0"/>
                  </a:lnTo>
                  <a:cubicBezTo>
                    <a:pt x="962468" y="0"/>
                    <a:pt x="1008303" y="45835"/>
                    <a:pt x="1008303" y="102376"/>
                  </a:cubicBezTo>
                  <a:lnTo>
                    <a:pt x="1008303" y="274127"/>
                  </a:lnTo>
                  <a:cubicBezTo>
                    <a:pt x="1008303" y="330667"/>
                    <a:pt x="962468" y="376502"/>
                    <a:pt x="905927" y="376502"/>
                  </a:cubicBezTo>
                  <a:lnTo>
                    <a:pt x="102376" y="376502"/>
                  </a:lnTo>
                  <a:cubicBezTo>
                    <a:pt x="45835" y="376502"/>
                    <a:pt x="0" y="330667"/>
                    <a:pt x="0" y="274127"/>
                  </a:cubicBezTo>
                  <a:lnTo>
                    <a:pt x="0" y="102376"/>
                  </a:lnTo>
                  <a:cubicBezTo>
                    <a:pt x="0" y="45835"/>
                    <a:pt x="45835" y="0"/>
                    <a:pt x="10237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  <p:sp>
          <p:nvSpPr>
            <p:cNvPr id="9" name="TextBox 9"/>
            <p:cNvSpPr txBox="1"/>
            <p:nvPr/>
          </p:nvSpPr>
          <p:spPr bwMode="auto">
            <a:xfrm>
              <a:off x="0" y="-38100"/>
              <a:ext cx="1008303" cy="41460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72"/>
                </a:lnSpc>
                <a:defRPr/>
              </a:pPr>
              <a:endParaRPr/>
            </a:p>
          </p:txBody>
        </p:sp>
      </p:grpSp>
      <p:sp>
        <p:nvSpPr>
          <p:cNvPr id="590512444" name="Freeform 10"/>
          <p:cNvSpPr/>
          <p:nvPr/>
        </p:nvSpPr>
        <p:spPr bwMode="auto">
          <a:xfrm>
            <a:off x="0" y="127022"/>
            <a:ext cx="7387635" cy="1409807"/>
          </a:xfrm>
          <a:custGeom>
            <a:avLst/>
            <a:gdLst/>
            <a:ahLst/>
            <a:cxnLst/>
            <a:rect l="l" t="t" r="r" b="b"/>
            <a:pathLst>
              <a:path w="7387635" h="1409807" fill="norm" stroke="1" extrusionOk="0">
                <a:moveTo>
                  <a:pt x="0" y="0"/>
                </a:moveTo>
                <a:lnTo>
                  <a:pt x="7387635" y="0"/>
                </a:lnTo>
                <a:lnTo>
                  <a:pt x="7387635" y="1409807"/>
                </a:lnTo>
                <a:lnTo>
                  <a:pt x="0" y="1409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99536239" name="TextBox 11"/>
          <p:cNvSpPr txBox="1"/>
          <p:nvPr/>
        </p:nvSpPr>
        <p:spPr bwMode="auto">
          <a:xfrm>
            <a:off x="3403498" y="5668587"/>
            <a:ext cx="4273376" cy="831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8"/>
              </a:lnSpc>
              <a:defRPr/>
            </a:pPr>
            <a:r>
              <a:rPr lang="en-US" sz="2750" b="1" spc="13">
                <a:solidFill>
                  <a:srgbClr val="1D2330"/>
                </a:solidFill>
                <a:latin typeface="Arial MT Pro Bold"/>
                <a:ea typeface="Arial MT Pro Bold"/>
                <a:cs typeface="Arial MT Pro Bold"/>
              </a:rPr>
              <a:t>• 4 Local &amp; 1 International</a:t>
            </a:r>
            <a:endParaRPr/>
          </a:p>
          <a:p>
            <a:pPr algn="l">
              <a:lnSpc>
                <a:spcPts val="3028"/>
              </a:lnSpc>
              <a:defRPr/>
            </a:pPr>
            <a:r>
              <a:rPr lang="en-US" sz="2750" b="1" spc="13">
                <a:solidFill>
                  <a:srgbClr val="1D2330"/>
                </a:solidFill>
                <a:latin typeface="Arial MT Pro Bold"/>
                <a:ea typeface="Arial MT Pro Bold"/>
                <a:cs typeface="Arial MT Pro Bold"/>
              </a:rPr>
              <a:t>Workshops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17831641" name="Group 2"/>
          <p:cNvGrpSpPr/>
          <p:nvPr/>
        </p:nvGrpSpPr>
        <p:grpSpPr bwMode="auto">
          <a:xfrm>
            <a:off x="0" y="0"/>
            <a:ext cx="17475203" cy="9753600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 bwMode="auto"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 fill="norm" stroke="1" extrusionOk="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/>
              <a:stretch/>
            </a:blip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</p:grpSp>
      <p:grpSp>
        <p:nvGrpSpPr>
          <p:cNvPr id="1160483314" name="Group 4"/>
          <p:cNvGrpSpPr/>
          <p:nvPr/>
        </p:nvGrpSpPr>
        <p:grpSpPr bwMode="auto">
          <a:xfrm>
            <a:off x="15264506" y="9387132"/>
            <a:ext cx="2210697" cy="366468"/>
            <a:chOff x="0" y="0"/>
            <a:chExt cx="614083" cy="101797"/>
          </a:xfrm>
        </p:grpSpPr>
        <p:sp>
          <p:nvSpPr>
            <p:cNvPr id="5" name="Freeform 5"/>
            <p:cNvSpPr/>
            <p:nvPr/>
          </p:nvSpPr>
          <p:spPr bwMode="auto">
            <a:xfrm>
              <a:off x="0" y="0"/>
              <a:ext cx="614083" cy="101797"/>
            </a:xfrm>
            <a:custGeom>
              <a:avLst/>
              <a:gdLst/>
              <a:ahLst/>
              <a:cxnLst/>
              <a:rect l="l" t="t" r="r" b="b"/>
              <a:pathLst>
                <a:path w="614083" h="101797" fill="norm" stroke="1" extrusionOk="0">
                  <a:moveTo>
                    <a:pt x="50898" y="0"/>
                  </a:moveTo>
                  <a:lnTo>
                    <a:pt x="563184" y="0"/>
                  </a:lnTo>
                  <a:cubicBezTo>
                    <a:pt x="576683" y="0"/>
                    <a:pt x="589630" y="5362"/>
                    <a:pt x="599175" y="14908"/>
                  </a:cubicBezTo>
                  <a:cubicBezTo>
                    <a:pt x="608720" y="24453"/>
                    <a:pt x="614083" y="37399"/>
                    <a:pt x="614083" y="50898"/>
                  </a:cubicBezTo>
                  <a:lnTo>
                    <a:pt x="614083" y="50898"/>
                  </a:lnTo>
                  <a:cubicBezTo>
                    <a:pt x="614083" y="64397"/>
                    <a:pt x="608720" y="77344"/>
                    <a:pt x="599175" y="86889"/>
                  </a:cubicBezTo>
                  <a:cubicBezTo>
                    <a:pt x="589630" y="96434"/>
                    <a:pt x="576683" y="101797"/>
                    <a:pt x="563184" y="101797"/>
                  </a:cubicBezTo>
                  <a:lnTo>
                    <a:pt x="50898" y="101797"/>
                  </a:lnTo>
                  <a:cubicBezTo>
                    <a:pt x="37399" y="101797"/>
                    <a:pt x="24453" y="96434"/>
                    <a:pt x="14908" y="86889"/>
                  </a:cubicBezTo>
                  <a:cubicBezTo>
                    <a:pt x="5362" y="77344"/>
                    <a:pt x="0" y="64397"/>
                    <a:pt x="0" y="50898"/>
                  </a:cubicBezTo>
                  <a:lnTo>
                    <a:pt x="0" y="50898"/>
                  </a:lnTo>
                  <a:cubicBezTo>
                    <a:pt x="0" y="37399"/>
                    <a:pt x="5362" y="24453"/>
                    <a:pt x="14908" y="14908"/>
                  </a:cubicBezTo>
                  <a:cubicBezTo>
                    <a:pt x="24453" y="5362"/>
                    <a:pt x="37399" y="0"/>
                    <a:pt x="5089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 bwMode="auto">
            <a:xfrm>
              <a:off x="0" y="-38100"/>
              <a:ext cx="614083" cy="13989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72"/>
                </a:lnSpc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0284367" name="Freeform 2"/>
          <p:cNvSpPr/>
          <p:nvPr/>
        </p:nvSpPr>
        <p:spPr bwMode="auto">
          <a:xfrm>
            <a:off x="0" y="8862"/>
            <a:ext cx="17459325" cy="9744738"/>
          </a:xfrm>
          <a:custGeom>
            <a:avLst/>
            <a:gdLst/>
            <a:ahLst/>
            <a:cxnLst/>
            <a:rect l="l" t="t" r="r" b="b"/>
            <a:pathLst>
              <a:path w="17459325" h="9744738" fill="norm" stroke="1" extrusionOk="0">
                <a:moveTo>
                  <a:pt x="0" y="0"/>
                </a:moveTo>
                <a:lnTo>
                  <a:pt x="17459325" y="0"/>
                </a:lnTo>
                <a:lnTo>
                  <a:pt x="17459325" y="9744738"/>
                </a:lnTo>
                <a:lnTo>
                  <a:pt x="0" y="97447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grpSp>
        <p:nvGrpSpPr>
          <p:cNvPr id="1076610067" name="Group 3"/>
          <p:cNvGrpSpPr/>
          <p:nvPr/>
        </p:nvGrpSpPr>
        <p:grpSpPr bwMode="auto">
          <a:xfrm>
            <a:off x="16020755" y="9425914"/>
            <a:ext cx="1454448" cy="327686"/>
            <a:chOff x="0" y="0"/>
            <a:chExt cx="404013" cy="91024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404013" cy="91024"/>
            </a:xfrm>
            <a:custGeom>
              <a:avLst/>
              <a:gdLst/>
              <a:ahLst/>
              <a:cxnLst/>
              <a:rect l="l" t="t" r="r" b="b"/>
              <a:pathLst>
                <a:path w="404013" h="91024" fill="norm" stroke="1" extrusionOk="0">
                  <a:moveTo>
                    <a:pt x="45512" y="0"/>
                  </a:moveTo>
                  <a:lnTo>
                    <a:pt x="358501" y="0"/>
                  </a:lnTo>
                  <a:cubicBezTo>
                    <a:pt x="383637" y="0"/>
                    <a:pt x="404013" y="20376"/>
                    <a:pt x="404013" y="45512"/>
                  </a:cubicBezTo>
                  <a:lnTo>
                    <a:pt x="404013" y="45512"/>
                  </a:lnTo>
                  <a:cubicBezTo>
                    <a:pt x="404013" y="57582"/>
                    <a:pt x="399218" y="69159"/>
                    <a:pt x="390683" y="77694"/>
                  </a:cubicBezTo>
                  <a:cubicBezTo>
                    <a:pt x="382148" y="86229"/>
                    <a:pt x="370572" y="91024"/>
                    <a:pt x="358501" y="91024"/>
                  </a:cubicBezTo>
                  <a:lnTo>
                    <a:pt x="45512" y="91024"/>
                  </a:lnTo>
                  <a:cubicBezTo>
                    <a:pt x="20376" y="91024"/>
                    <a:pt x="0" y="70647"/>
                    <a:pt x="0" y="45512"/>
                  </a:cubicBezTo>
                  <a:lnTo>
                    <a:pt x="0" y="45512"/>
                  </a:lnTo>
                  <a:cubicBezTo>
                    <a:pt x="0" y="20376"/>
                    <a:pt x="20376" y="0"/>
                    <a:pt x="4551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  <p:sp>
          <p:nvSpPr>
            <p:cNvPr id="5" name="TextBox 5"/>
            <p:cNvSpPr txBox="1"/>
            <p:nvPr/>
          </p:nvSpPr>
          <p:spPr bwMode="auto">
            <a:xfrm>
              <a:off x="0" y="-38100"/>
              <a:ext cx="404013" cy="12912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72"/>
                </a:lnSpc>
                <a:defRPr/>
              </a:pPr>
              <a:endParaRPr/>
            </a:p>
          </p:txBody>
        </p:sp>
      </p:grpSp>
      <p:sp>
        <p:nvSpPr>
          <p:cNvPr id="1461924372" name="Freeform 6"/>
          <p:cNvSpPr/>
          <p:nvPr/>
        </p:nvSpPr>
        <p:spPr bwMode="auto">
          <a:xfrm>
            <a:off x="10630056" y="165278"/>
            <a:ext cx="6710172" cy="1280524"/>
          </a:xfrm>
          <a:custGeom>
            <a:avLst/>
            <a:gdLst/>
            <a:ahLst/>
            <a:cxnLst/>
            <a:rect l="l" t="t" r="r" b="b"/>
            <a:pathLst>
              <a:path w="6710172" h="1280524" fill="norm" stroke="1" extrusionOk="0">
                <a:moveTo>
                  <a:pt x="0" y="0"/>
                </a:moveTo>
                <a:lnTo>
                  <a:pt x="6710172" y="0"/>
                </a:lnTo>
                <a:lnTo>
                  <a:pt x="6710172" y="1280524"/>
                </a:lnTo>
                <a:lnTo>
                  <a:pt x="0" y="12805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grpSp>
        <p:nvGrpSpPr>
          <p:cNvPr id="1998918330" name="Group 7"/>
          <p:cNvGrpSpPr/>
          <p:nvPr/>
        </p:nvGrpSpPr>
        <p:grpSpPr bwMode="auto">
          <a:xfrm>
            <a:off x="0" y="8862"/>
            <a:ext cx="5008811" cy="1258454"/>
            <a:chOff x="0" y="0"/>
            <a:chExt cx="1391337" cy="349571"/>
          </a:xfrm>
        </p:grpSpPr>
        <p:sp>
          <p:nvSpPr>
            <p:cNvPr id="8" name="Freeform 8"/>
            <p:cNvSpPr/>
            <p:nvPr/>
          </p:nvSpPr>
          <p:spPr bwMode="auto">
            <a:xfrm>
              <a:off x="0" y="0"/>
              <a:ext cx="1391336" cy="349570"/>
            </a:xfrm>
            <a:custGeom>
              <a:avLst/>
              <a:gdLst/>
              <a:ahLst/>
              <a:cxnLst/>
              <a:rect l="l" t="t" r="r" b="b"/>
              <a:pathLst>
                <a:path w="1391336" h="349570" fill="norm" stroke="1" extrusionOk="0">
                  <a:moveTo>
                    <a:pt x="74192" y="0"/>
                  </a:moveTo>
                  <a:lnTo>
                    <a:pt x="1317145" y="0"/>
                  </a:lnTo>
                  <a:cubicBezTo>
                    <a:pt x="1336822" y="0"/>
                    <a:pt x="1355693" y="7817"/>
                    <a:pt x="1369606" y="21730"/>
                  </a:cubicBezTo>
                  <a:cubicBezTo>
                    <a:pt x="1383520" y="35644"/>
                    <a:pt x="1391336" y="54515"/>
                    <a:pt x="1391336" y="74192"/>
                  </a:cubicBezTo>
                  <a:lnTo>
                    <a:pt x="1391336" y="275379"/>
                  </a:lnTo>
                  <a:cubicBezTo>
                    <a:pt x="1391336" y="295056"/>
                    <a:pt x="1383520" y="313927"/>
                    <a:pt x="1369606" y="327840"/>
                  </a:cubicBezTo>
                  <a:cubicBezTo>
                    <a:pt x="1355693" y="341754"/>
                    <a:pt x="1336822" y="349570"/>
                    <a:pt x="1317145" y="349570"/>
                  </a:cubicBezTo>
                  <a:lnTo>
                    <a:pt x="74192" y="349570"/>
                  </a:lnTo>
                  <a:cubicBezTo>
                    <a:pt x="54515" y="349570"/>
                    <a:pt x="35644" y="341754"/>
                    <a:pt x="21730" y="327840"/>
                  </a:cubicBezTo>
                  <a:cubicBezTo>
                    <a:pt x="7817" y="313927"/>
                    <a:pt x="0" y="295056"/>
                    <a:pt x="0" y="275379"/>
                  </a:cubicBezTo>
                  <a:lnTo>
                    <a:pt x="0" y="74192"/>
                  </a:lnTo>
                  <a:cubicBezTo>
                    <a:pt x="0" y="54515"/>
                    <a:pt x="7817" y="35644"/>
                    <a:pt x="21730" y="21730"/>
                  </a:cubicBezTo>
                  <a:cubicBezTo>
                    <a:pt x="35644" y="7817"/>
                    <a:pt x="54515" y="0"/>
                    <a:pt x="7419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  <p:sp>
          <p:nvSpPr>
            <p:cNvPr id="9" name="TextBox 9"/>
            <p:cNvSpPr txBox="1"/>
            <p:nvPr/>
          </p:nvSpPr>
          <p:spPr bwMode="auto">
            <a:xfrm>
              <a:off x="0" y="-38100"/>
              <a:ext cx="1391337" cy="38767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72"/>
                </a:lnSpc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7847960" name="Freeform 2"/>
          <p:cNvSpPr/>
          <p:nvPr/>
        </p:nvSpPr>
        <p:spPr bwMode="auto">
          <a:xfrm>
            <a:off x="0" y="0"/>
            <a:ext cx="17459325" cy="9744738"/>
          </a:xfrm>
          <a:custGeom>
            <a:avLst/>
            <a:gdLst/>
            <a:ahLst/>
            <a:cxnLst/>
            <a:rect l="l" t="t" r="r" b="b"/>
            <a:pathLst>
              <a:path w="17459325" h="9744738" fill="norm" stroke="1" extrusionOk="0">
                <a:moveTo>
                  <a:pt x="0" y="0"/>
                </a:moveTo>
                <a:lnTo>
                  <a:pt x="17459325" y="0"/>
                </a:lnTo>
                <a:lnTo>
                  <a:pt x="17459325" y="9744738"/>
                </a:lnTo>
                <a:lnTo>
                  <a:pt x="0" y="97447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grpSp>
        <p:nvGrpSpPr>
          <p:cNvPr id="2113761226" name="Group 3"/>
          <p:cNvGrpSpPr/>
          <p:nvPr/>
        </p:nvGrpSpPr>
        <p:grpSpPr bwMode="auto">
          <a:xfrm>
            <a:off x="16078928" y="9212613"/>
            <a:ext cx="1396275" cy="540987"/>
            <a:chOff x="0" y="0"/>
            <a:chExt cx="387854" cy="150274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387854" cy="150274"/>
            </a:xfrm>
            <a:custGeom>
              <a:avLst/>
              <a:gdLst/>
              <a:ahLst/>
              <a:cxnLst/>
              <a:rect l="l" t="t" r="r" b="b"/>
              <a:pathLst>
                <a:path w="387854" h="150274" fill="norm" stroke="1" extrusionOk="0">
                  <a:moveTo>
                    <a:pt x="75137" y="0"/>
                  </a:moveTo>
                  <a:lnTo>
                    <a:pt x="312717" y="0"/>
                  </a:lnTo>
                  <a:cubicBezTo>
                    <a:pt x="354214" y="0"/>
                    <a:pt x="387854" y="33640"/>
                    <a:pt x="387854" y="75137"/>
                  </a:cubicBezTo>
                  <a:lnTo>
                    <a:pt x="387854" y="75137"/>
                  </a:lnTo>
                  <a:cubicBezTo>
                    <a:pt x="387854" y="95065"/>
                    <a:pt x="379938" y="114176"/>
                    <a:pt x="365847" y="128267"/>
                  </a:cubicBezTo>
                  <a:cubicBezTo>
                    <a:pt x="351756" y="142358"/>
                    <a:pt x="332645" y="150274"/>
                    <a:pt x="312717" y="150274"/>
                  </a:cubicBezTo>
                  <a:lnTo>
                    <a:pt x="75137" y="150274"/>
                  </a:lnTo>
                  <a:cubicBezTo>
                    <a:pt x="33640" y="150274"/>
                    <a:pt x="0" y="116634"/>
                    <a:pt x="0" y="75137"/>
                  </a:cubicBezTo>
                  <a:lnTo>
                    <a:pt x="0" y="75137"/>
                  </a:lnTo>
                  <a:cubicBezTo>
                    <a:pt x="0" y="33640"/>
                    <a:pt x="33640" y="0"/>
                    <a:pt x="7513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>
                <a:defRPr/>
              </a:pPr>
              <a:endParaRPr/>
            </a:p>
          </p:txBody>
        </p:sp>
        <p:sp>
          <p:nvSpPr>
            <p:cNvPr id="5" name="TextBox 5"/>
            <p:cNvSpPr txBox="1"/>
            <p:nvPr/>
          </p:nvSpPr>
          <p:spPr bwMode="auto">
            <a:xfrm>
              <a:off x="0" y="-38100"/>
              <a:ext cx="387854" cy="18837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72"/>
                </a:lnSpc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8275374" name="Freeform 2"/>
          <p:cNvSpPr/>
          <p:nvPr/>
        </p:nvSpPr>
        <p:spPr bwMode="auto">
          <a:xfrm>
            <a:off x="0" y="0"/>
            <a:ext cx="17459325" cy="9744738"/>
          </a:xfrm>
          <a:custGeom>
            <a:avLst/>
            <a:gdLst/>
            <a:ahLst/>
            <a:cxnLst/>
            <a:rect l="l" t="t" r="r" b="b"/>
            <a:pathLst>
              <a:path w="17459325" h="9744738" fill="norm" stroke="1" extrusionOk="0">
                <a:moveTo>
                  <a:pt x="0" y="0"/>
                </a:moveTo>
                <a:lnTo>
                  <a:pt x="17459325" y="0"/>
                </a:lnTo>
                <a:lnTo>
                  <a:pt x="17459325" y="9744738"/>
                </a:lnTo>
                <a:lnTo>
                  <a:pt x="0" y="97447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88820525" name="TextBox 3"/>
          <p:cNvSpPr txBox="1"/>
          <p:nvPr/>
        </p:nvSpPr>
        <p:spPr bwMode="auto">
          <a:xfrm>
            <a:off x="383944" y="9408000"/>
            <a:ext cx="16474731" cy="23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8"/>
              </a:lnSpc>
              <a:defRPr/>
            </a:pPr>
            <a:r>
              <a:rPr lang="en-US" sz="1500" spc="31">
                <a:solidFill>
                  <a:srgbClr val="0D345D"/>
                </a:solidFill>
                <a:latin typeface="PT Sans"/>
                <a:ea typeface="PT Sans"/>
                <a:cs typeface="PT Sans"/>
              </a:rPr>
              <a:t>The responsibility for the content of this material is that of the author(s). The content of this material does not necessarily represent the official position of the European Union.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824493" name="Freeform 2"/>
          <p:cNvSpPr/>
          <p:nvPr/>
        </p:nvSpPr>
        <p:spPr bwMode="auto">
          <a:xfrm>
            <a:off x="0" y="163936"/>
            <a:ext cx="7499828" cy="1431217"/>
          </a:xfrm>
          <a:custGeom>
            <a:avLst/>
            <a:gdLst/>
            <a:ahLst/>
            <a:cxnLst/>
            <a:rect l="l" t="t" r="r" b="b"/>
            <a:pathLst>
              <a:path w="7499828" h="1431217" fill="norm" stroke="1" extrusionOk="0">
                <a:moveTo>
                  <a:pt x="0" y="0"/>
                </a:moveTo>
                <a:lnTo>
                  <a:pt x="7499828" y="0"/>
                </a:lnTo>
                <a:lnTo>
                  <a:pt x="7499828" y="1431217"/>
                </a:lnTo>
                <a:lnTo>
                  <a:pt x="0" y="1431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/>
          </a:blipFill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27605025" name="TextBox 3"/>
          <p:cNvSpPr txBox="1"/>
          <p:nvPr/>
        </p:nvSpPr>
        <p:spPr bwMode="auto">
          <a:xfrm>
            <a:off x="383944" y="9408000"/>
            <a:ext cx="16474731" cy="23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8"/>
              </a:lnSpc>
              <a:defRPr/>
            </a:pPr>
            <a:r>
              <a:rPr lang="en-US" sz="1500" spc="31">
                <a:solidFill>
                  <a:srgbClr val="0D345D"/>
                </a:solidFill>
                <a:latin typeface="PT Sans"/>
                <a:ea typeface="PT Sans"/>
                <a:cs typeface="PT Sans"/>
              </a:rPr>
              <a:t>The responsibility for the content of this material is that of the author(s). The content of this material does not necessarily represent the official position of the European Union.</a:t>
            </a:r>
            <a:endParaRPr/>
          </a:p>
        </p:txBody>
      </p:sp>
      <p:sp>
        <p:nvSpPr>
          <p:cNvPr id="870824133" name="TextBox 4"/>
          <p:cNvSpPr txBox="1"/>
          <p:nvPr/>
        </p:nvSpPr>
        <p:spPr bwMode="auto">
          <a:xfrm>
            <a:off x="4400480" y="4017328"/>
            <a:ext cx="8441659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defRPr/>
            </a:pPr>
            <a:r>
              <a:rPr lang="en-US" sz="3200" b="1">
                <a:solidFill>
                  <a:srgbClr val="346AAE"/>
                </a:solidFill>
                <a:latin typeface="Open Sans Bold"/>
                <a:ea typeface="Open Sans Bold"/>
                <a:cs typeface="Open Sans Bold"/>
              </a:rPr>
              <a:t>THANK YOU!</a:t>
            </a:r>
            <a:endParaRPr/>
          </a:p>
          <a:p>
            <a:pPr algn="ctr">
              <a:lnSpc>
                <a:spcPts val="4480"/>
              </a:lnSpc>
              <a:defRPr/>
            </a:pPr>
            <a:r>
              <a:rPr lang="en-US" sz="3200" b="1">
                <a:solidFill>
                  <a:srgbClr val="346AAE"/>
                </a:solidFill>
                <a:latin typeface="Open Sans Bold"/>
                <a:ea typeface="Open Sans Bold"/>
                <a:cs typeface="Open Sans Bold"/>
              </a:rPr>
              <a:t>FOLLOW US ON SOCIAL MEDIA</a:t>
            </a:r>
            <a:endParaRPr/>
          </a:p>
          <a:p>
            <a:pPr algn="ctr">
              <a:lnSpc>
                <a:spcPts val="4480"/>
              </a:lnSpc>
              <a:spcBef>
                <a:spcPts val="0"/>
              </a:spcBef>
              <a:defRPr/>
            </a:pPr>
            <a:r>
              <a:rPr lang="en-US" sz="3200" b="1">
                <a:solidFill>
                  <a:srgbClr val="346AAE"/>
                </a:solidFill>
                <a:latin typeface="Open Sans Bold"/>
                <a:ea typeface="Open Sans Bold"/>
                <a:cs typeface="Open Sans Bold"/>
              </a:rPr>
              <a:t>@bsbdialogueproject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ONLYOFFICE/9.4.0.985</Application>
  <PresentationFormat>On-screen Show (4:3)</PresentationFormat>
  <Paragraphs>0</Paragraphs>
  <Slides>13</Slides>
  <Notes>13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 PROJECT OVERVIEW</dc:title>
  <dc:identifier>DAG-tp5Xjy0</dc:identifier>
  <cp:lastModifiedBy/>
  <cp:revision>3</cp:revision>
  <dcterms:created xsi:type="dcterms:W3CDTF">2006-08-16T00:00:00Z</dcterms:created>
  <dcterms:modified xsi:type="dcterms:W3CDTF">2026-09-23T08:39:57Z</dcterms:modified>
</cp:coreProperties>
</file>