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81" r:id="rId3"/>
    <p:sldId id="280" r:id="rId4"/>
    <p:sldId id="264" r:id="rId5"/>
    <p:sldId id="265" r:id="rId6"/>
    <p:sldId id="266" r:id="rId7"/>
    <p:sldId id="267" r:id="rId8"/>
    <p:sldId id="268" r:id="rId9"/>
    <p:sldId id="270" r:id="rId10"/>
    <p:sldId id="279" r:id="rId11"/>
    <p:sldId id="277" r:id="rId12"/>
    <p:sldId id="278" r:id="rId13"/>
    <p:sldId id="282" r:id="rId14"/>
    <p:sldId id="273" r:id="rId15"/>
    <p:sldId id="275" r:id="rId16"/>
    <p:sldId id="269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ru-RU" sz="1200" b="1">
                <a:solidFill>
                  <a:srgbClr val="2F6B72"/>
                </a:solidFill>
                <a:latin typeface="Cambria"/>
              </a:rPr>
              <a:t>PISA 2025: Дисциплинарен климат в часовете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Средно за OECD</c:v>
                </c:pt>
              </c:strCache>
            </c:strRef>
          </c:tx>
          <c:spPr>
            <a:solidFill>
              <a:srgbClr val="9AB3B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6A828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Учениците не слушат</c:v>
                </c:pt>
                <c:pt idx="1">
                  <c:v>Шум и безпорядък в стаята</c:v>
                </c:pt>
                <c:pt idx="2">
                  <c:v>Загуба на време за ред</c:v>
                </c:pt>
                <c:pt idx="3">
                  <c:v>Дигитално разсейване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30.1</c:v>
                </c:pt>
                <c:pt idx="1">
                  <c:v>31.5</c:v>
                </c:pt>
                <c:pt idx="2">
                  <c:v>24.8</c:v>
                </c:pt>
                <c:pt idx="3">
                  <c:v>28.4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30AA-4259-99E5-312E78EBC0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България</c:v>
                </c:pt>
              </c:strCache>
            </c:strRef>
          </c:tx>
          <c:spPr>
            <a:solidFill>
              <a:srgbClr val="BC6C4B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31474F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Учениците не слушат</c:v>
                </c:pt>
                <c:pt idx="1">
                  <c:v>Шум и безпорядък в стаята</c:v>
                </c:pt>
                <c:pt idx="2">
                  <c:v>Загуба на време за ред</c:v>
                </c:pt>
                <c:pt idx="3">
                  <c:v>Дигитално разсейване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34.200000000000003</c:v>
                </c:pt>
                <c:pt idx="1">
                  <c:v>35.799999999999997</c:v>
                </c:pt>
                <c:pt idx="2">
                  <c:v>31</c:v>
                </c:pt>
                <c:pt idx="3">
                  <c:v>32.6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30AA-4259-99E5-312E78EBC0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C9D8D6"/>
            </a:solidFill>
          </a:ln>
        </c:spPr>
        <c:txPr>
          <a:bodyPr/>
          <a:lstStyle/>
          <a:p>
            <a:pPr>
              <a:defRPr sz="1100" b="1">
                <a:solidFill>
                  <a:srgbClr val="31474F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45"/>
          <c:min val="0"/>
        </c:scaling>
        <c:delete val="0"/>
        <c:axPos val="b"/>
        <c:majorGridlines>
          <c:spPr>
            <a:ln w="9525">
              <a:solidFill>
                <a:srgbClr val="E3ECEB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ru-RU" sz="1000" b="0" i="1">
                    <a:solidFill>
                      <a:srgbClr val="6A828C"/>
                    </a:solidFill>
                  </a:rPr>
                  <a:t>Процент съобщаващи за проблема (%)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A828C"/>
                </a:solidFill>
              </a:defRPr>
            </a:pPr>
            <a:endParaRPr lang="en-US"/>
          </a:p>
        </c:txPr>
        <c:crossAx val="-2068027336"/>
        <c:crosses val="autoZero"/>
        <c:crossBetween val="between"/>
        <c:majorUnit val="5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31474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31474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r>
              <a:rPr lang="ru-RU" sz="1200" b="1">
                <a:solidFill>
                  <a:srgbClr val="2F6B72"/>
                </a:solidFill>
                <a:latin typeface="Cambria"/>
              </a:rPr>
              <a:t>PISA 2025: Бягства и отсъствия (последните 2 седмици)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Средно за OECD</c:v>
                </c:pt>
              </c:strCache>
            </c:strRef>
          </c:tx>
          <c:spPr>
            <a:solidFill>
              <a:srgbClr val="9AB3B0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>
                    <a:solidFill>
                      <a:srgbClr val="6A828C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Бягство от цял ден</c:v>
                </c:pt>
                <c:pt idx="1">
                  <c:v>Бягство от отделни часове</c:v>
                </c:pt>
                <c:pt idx="2">
                  <c:v>Закъснения за час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18.7</c:v>
                </c:pt>
                <c:pt idx="1">
                  <c:v>19.8</c:v>
                </c:pt>
                <c:pt idx="2">
                  <c:v>39.5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CAC4-4B9C-A7ED-44BF3DE348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България</c:v>
                </c:pt>
              </c:strCache>
            </c:strRef>
          </c:tx>
          <c:spPr>
            <a:solidFill>
              <a:srgbClr val="BC6C4B"/>
            </a:solidFill>
            <a:ln>
              <a:noFill/>
            </a:ln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31474F"/>
                    </a:solidFill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Бягство от цял ден</c:v>
                </c:pt>
                <c:pt idx="1">
                  <c:v>Бягство от отделни часове</c:v>
                </c:pt>
                <c:pt idx="2">
                  <c:v>Закъснения за час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27.4</c:v>
                </c:pt>
                <c:pt idx="1">
                  <c:v>29.1</c:v>
                </c:pt>
                <c:pt idx="2">
                  <c:v>48.6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1-CAC4-4B9C-A7ED-44BF3DE348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>
            <a:solidFill>
              <a:srgbClr val="C9D8D6"/>
            </a:solidFill>
          </a:ln>
        </c:spPr>
        <c:txPr>
          <a:bodyPr/>
          <a:lstStyle/>
          <a:p>
            <a:pPr>
              <a:defRPr sz="1100" b="1">
                <a:solidFill>
                  <a:srgbClr val="31474F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  <c:max val="60"/>
          <c:min val="0"/>
        </c:scaling>
        <c:delete val="0"/>
        <c:axPos val="b"/>
        <c:majorGridlines>
          <c:spPr>
            <a:ln w="9525">
              <a:solidFill>
                <a:srgbClr val="E3ECEB"/>
              </a:solidFill>
            </a:ln>
          </c:spPr>
        </c:majorGridlines>
        <c:title>
          <c:tx>
            <c:rich>
              <a:bodyPr/>
              <a:lstStyle/>
              <a:p>
                <a:r>
                  <a:rPr lang="ru-RU" sz="1000" b="0" i="1">
                    <a:solidFill>
                      <a:srgbClr val="6A828C"/>
                    </a:solidFill>
                  </a:rPr>
                  <a:t>Процент от учениците (%)</a:t>
                </a:r>
              </a:p>
            </c:rich>
          </c:tx>
          <c:overlay val="0"/>
        </c:title>
        <c:numFmt formatCode="General" sourceLinked="1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rgbClr val="6A828C"/>
                </a:solidFill>
              </a:defRPr>
            </a:pPr>
            <a:endParaRPr lang="en-US"/>
          </a:p>
        </c:txPr>
        <c:crossAx val="-2068027336"/>
        <c:crosses val="autoZero"/>
        <c:crossBetween val="between"/>
        <c:majorUnit val="10"/>
      </c:valAx>
    </c:plotArea>
    <c:legend>
      <c:legendPos val="b"/>
      <c:overlay val="0"/>
      <c:txPr>
        <a:bodyPr/>
        <a:lstStyle/>
        <a:p>
          <a:pPr>
            <a:defRPr sz="1100">
              <a:solidFill>
                <a:srgbClr val="31474F"/>
              </a:solidFill>
            </a:defRPr>
          </a:pPr>
          <a:endParaRPr lang="en-US"/>
        </a:p>
      </c:txPr>
    </c:legend>
    <c:plotVisOnly val="1"/>
    <c:dispBlanksAs val="gap"/>
    <c:showDLblsOverMax val="1"/>
  </c:chart>
  <c:txPr>
    <a:bodyPr/>
    <a:lstStyle/>
    <a:p>
      <a:pPr>
        <a:defRPr sz="1100">
          <a:solidFill>
            <a:srgbClr val="31474F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414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231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415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4114800"/>
            <a:ext cx="4206240" cy="4206240"/>
          </a:xfrm>
          <a:prstGeom prst="ellipse">
            <a:avLst/>
          </a:prstGeom>
          <a:solidFill>
            <a:srgbClr val="356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04088" y="1097280"/>
            <a:ext cx="100584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300" b="1" i="0">
                <a:solidFill>
                  <a:srgbClr val="9CC6C4"/>
                </a:solidFill>
                <a:latin typeface="Calibri"/>
              </a:rPr>
              <a:t>Международен образователен форум “Образование на бъдещето”, град Варна, 24-25 септември 2026 г.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600200"/>
            <a:ext cx="9326880" cy="23774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3800" b="1" i="0" dirty="0">
                <a:solidFill>
                  <a:srgbClr val="F3E4C8"/>
                </a:solidFill>
                <a:latin typeface="Cambria"/>
              </a:rPr>
              <a:t>Какво можем да научим от международните изследвания TALIS 2024 и PISA 2025 за нашата образователна система?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088" y="4434840"/>
            <a:ext cx="5669280" cy="1234440"/>
          </a:xfrm>
          <a:prstGeom prst="roundRect">
            <a:avLst>
              <a:gd name="adj" fmla="val 8888"/>
            </a:avLst>
          </a:prstGeom>
          <a:solidFill>
            <a:srgbClr val="3D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" y="4434840"/>
            <a:ext cx="5029200" cy="12344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2000" b="1" i="0">
                <a:solidFill>
                  <a:srgbClr val="FFFFFF"/>
                </a:solidFill>
                <a:latin typeface="Cambria"/>
              </a:rPr>
              <a:t>Георги Стайков</a:t>
            </a:r>
          </a:p>
          <a:p>
            <a:pPr algn="l">
              <a:buNone/>
            </a:pPr>
            <a:r>
              <a:rPr sz="1400" b="0" i="0">
                <a:solidFill>
                  <a:srgbClr val="D9EAE9"/>
                </a:solidFill>
                <a:latin typeface="Calibri"/>
              </a:rPr>
              <a:t>Институт по образованието, МОН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ED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al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oster Spice Girl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32000">
            <a:off x="1000000" y="1050000"/>
            <a:ext cx="3700000" cy="4040000"/>
          </a:xfrm>
          <a:prstGeom prst="rect">
            <a:avLst/>
          </a:prstGeom>
          <a:ln w="28575">
            <a:solidFill>
              <a:srgbClr val="FBFAF6"/>
            </a:solidFill>
          </a:ln>
          <a:effectLst>
            <a:outerShdw blurRad="152400" dist="66675" dir="3000000" algn="tl" rotWithShape="0">
              <a:srgbClr val="4A4A45">
                <a:alpha val="42000"/>
              </a:srgbClr>
            </a:outerShdw>
          </a:effectLst>
        </p:spPr>
      </p:pic>
      <p:pic>
        <p:nvPicPr>
          <p:cNvPr id="13" name="Poster Michael Jorda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">
            <a:off x="5350000" y="950000"/>
            <a:ext cx="2900000" cy="3062000"/>
          </a:xfrm>
          <a:prstGeom prst="rect">
            <a:avLst/>
          </a:prstGeom>
          <a:ln w="28575">
            <a:solidFill>
              <a:srgbClr val="FBFAF6"/>
            </a:solidFill>
          </a:ln>
          <a:effectLst>
            <a:outerShdw blurRad="152400" dist="66675" dir="3000000" algn="tl" rotWithShape="0">
              <a:srgbClr val="4A4A45">
                <a:alpha val="42000"/>
              </a:srgbClr>
            </a:outerShdw>
          </a:effectLst>
        </p:spPr>
      </p:pic>
      <p:pic>
        <p:nvPicPr>
          <p:cNvPr id="16" name="Poster Independence Day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84000">
            <a:off x="8400000" y="3350000"/>
            <a:ext cx="2790000" cy="2890000"/>
          </a:xfrm>
          <a:prstGeom prst="rect">
            <a:avLst/>
          </a:prstGeom>
          <a:ln w="28575">
            <a:solidFill>
              <a:srgbClr val="FBFAF6"/>
            </a:solidFill>
          </a:ln>
          <a:effectLst>
            <a:outerShdw blurRad="152400" dist="66675" dir="3000000" algn="tl" rotWithShape="0">
              <a:srgbClr val="4A4A45">
                <a:alpha val="42000"/>
              </a:srgbClr>
            </a:outerShdw>
          </a:effectLst>
        </p:spPr>
      </p:pic>
      <p:sp>
        <p:nvSpPr>
          <p:cNvPr id="11" name="Tape 11"/>
          <p:cNvSpPr/>
          <p:nvPr/>
        </p:nvSpPr>
        <p:spPr>
          <a:xfrm rot="-2412000">
            <a:off x="626820" y="1014506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2" name="Tape 12"/>
          <p:cNvSpPr/>
          <p:nvPr/>
        </p:nvSpPr>
        <p:spPr>
          <a:xfrm rot="1848000">
            <a:off x="4324093" y="872471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4" name="Tape 14"/>
          <p:cNvSpPr/>
          <p:nvPr/>
        </p:nvSpPr>
        <p:spPr>
          <a:xfrm rot="-2172000">
            <a:off x="5101805" y="797209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5" name="Tape 15"/>
          <p:cNvSpPr/>
          <p:nvPr/>
        </p:nvSpPr>
        <p:spPr>
          <a:xfrm rot="2088000">
            <a:off x="8000374" y="888301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7" name="Tape 17"/>
          <p:cNvSpPr/>
          <p:nvPr/>
        </p:nvSpPr>
        <p:spPr>
          <a:xfrm rot="-2364000">
            <a:off x="8068111" y="3276514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  <p:sp>
        <p:nvSpPr>
          <p:cNvPr id="18" name="Tape 18"/>
          <p:cNvSpPr/>
          <p:nvPr/>
        </p:nvSpPr>
        <p:spPr>
          <a:xfrm rot="1896000">
            <a:off x="10857279" y="3208348"/>
            <a:ext cx="594000" cy="216000"/>
          </a:xfrm>
          <a:prstGeom prst="rect">
            <a:avLst/>
          </a:prstGeom>
          <a:solidFill>
            <a:srgbClr val="F2EDD8">
              <a:alpha val="72000"/>
            </a:srgbClr>
          </a:solidFill>
          <a:ln w="9525">
            <a:solidFill>
              <a:srgbClr val="DED7BC">
                <a:alpha val="55000"/>
              </a:srgbClr>
            </a:solidFill>
          </a:ln>
          <a:effectLst>
            <a:outerShdw blurRad="38100" dist="19050" dir="3000000" algn="tl" rotWithShape="0">
              <a:srgbClr val="4A4A45">
                <a:alpha val="30000"/>
              </a:srgbClr>
            </a:outerShdw>
          </a:effectLst>
        </p:spPr>
        <p:txBody>
          <a:bodyPr/>
          <a:lstStyle/>
          <a:p>
            <a:endParaRPr lang="bg-BG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F14B8-F199-3985-205D-B75B9B0B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194560"/>
            <a:ext cx="4572000" cy="2468880"/>
          </a:xfrm>
        </p:spPr>
        <p:txBody>
          <a:bodyPr vert="horz" lIns="0" tIns="0" rIns="0" bIns="0" rtlCol="0" anchor="ctr"/>
          <a:lstStyle/>
          <a:p>
            <a:r>
              <a:rPr lang="en-US" sz="3800" b="1" dirty="0">
                <a:solidFill>
                  <a:srgbClr val="2F6B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Тоомас Хендрик Илвес</a:t>
            </a:r>
            <a:endParaRPr lang="en-US" sz="3200" dirty="0"/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808C098-9EB1-7C51-7B58-9FBF3464135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64" r="21464"/>
          <a:stretch>
            <a:fillRect/>
          </a:stretch>
        </p:blipFill>
        <p:spPr>
          <a:xfrm>
            <a:off x="5577840" y="0"/>
            <a:ext cx="6613855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311286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/>
        </p:nvSpPr>
        <p:spPr>
          <a:xfrm>
            <a:off x="566928" y="365760"/>
            <a:ext cx="11055096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Архитектите на естонския успех</a:t>
            </a:r>
            <a:br/>
            <a:r>
              <a:rPr sz="2500" b="1" i="0">
                <a:solidFill>
                  <a:srgbClr val="2F6B72"/>
                </a:solidFill>
                <a:latin typeface="Cambria"/>
              </a:rPr>
              <a:t>(Програмата „Tiigrihüpe“ / Tiger Leap)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1280160"/>
            <a:ext cx="11055096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bg-BG" sz="1400" b="0" i="1" noProof="0" dirty="0">
                <a:solidFill>
                  <a:srgbClr val="6A828C"/>
                </a:solidFill>
                <a:latin typeface="Calibri"/>
              </a:rPr>
              <a:t>Реформата има </a:t>
            </a:r>
            <a:r>
              <a:rPr lang="bg-BG" sz="1400" b="0" i="1" dirty="0">
                <a:solidFill>
                  <a:srgbClr val="6A828C"/>
                </a:solidFill>
                <a:latin typeface="Calibri"/>
              </a:rPr>
              <a:t>своите </a:t>
            </a:r>
            <a:r>
              <a:rPr sz="1400" b="0" i="1" dirty="0" err="1">
                <a:solidFill>
                  <a:srgbClr val="6A828C"/>
                </a:solidFill>
                <a:latin typeface="Calibri"/>
              </a:rPr>
              <a:t>автори</a:t>
            </a:r>
            <a:r>
              <a:rPr lang="bg-BG" sz="1400" b="0" i="1" dirty="0">
                <a:solidFill>
                  <a:srgbClr val="6A828C"/>
                </a:solidFill>
                <a:latin typeface="Calibri"/>
              </a:rPr>
              <a:t>. Т</a:t>
            </a:r>
            <a:r>
              <a:rPr sz="1400" b="0" i="1" dirty="0">
                <a:solidFill>
                  <a:srgbClr val="6A828C"/>
                </a:solidFill>
                <a:latin typeface="Calibri"/>
              </a:rPr>
              <a:t>ова е </a:t>
            </a:r>
            <a:r>
              <a:rPr sz="1400" b="0" i="1" dirty="0" err="1">
                <a:solidFill>
                  <a:srgbClr val="6A828C"/>
                </a:solidFill>
                <a:latin typeface="Calibri"/>
              </a:rPr>
              <a:t>част</a:t>
            </a:r>
            <a:r>
              <a:rPr sz="1400" b="0" i="1" dirty="0">
                <a:solidFill>
                  <a:srgbClr val="6A828C"/>
                </a:solidFill>
                <a:latin typeface="Calibri"/>
              </a:rPr>
              <a:t> от обяснението защо е </a:t>
            </a:r>
            <a:r>
              <a:rPr sz="1400" b="0" i="1" dirty="0" err="1">
                <a:solidFill>
                  <a:srgbClr val="6A828C"/>
                </a:solidFill>
                <a:latin typeface="Calibri"/>
              </a:rPr>
              <a:t>издържала</a:t>
            </a:r>
            <a:r>
              <a:rPr sz="1400" b="0" i="1" dirty="0">
                <a:solidFill>
                  <a:srgbClr val="6A828C"/>
                </a:solidFill>
                <a:latin typeface="Calibri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66928" y="1920240"/>
            <a:ext cx="5390388" cy="1897379"/>
          </a:xfrm>
          <a:prstGeom prst="roundRect">
            <a:avLst>
              <a:gd name="adj" fmla="val 578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8" name="Oval 27"/>
          <p:cNvSpPr/>
          <p:nvPr/>
        </p:nvSpPr>
        <p:spPr>
          <a:xfrm>
            <a:off x="859536" y="2247138"/>
            <a:ext cx="1243584" cy="12435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6" name="Image 0" descr="sq_mer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56" y="2292858"/>
            <a:ext cx="1152144" cy="1152144"/>
          </a:xfrm>
          <a:prstGeom prst="ellipse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2395728" y="2103120"/>
            <a:ext cx="3287268" cy="15316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700" b="1" i="0" dirty="0" err="1">
                <a:solidFill>
                  <a:srgbClr val="2F6B72"/>
                </a:solidFill>
                <a:latin typeface="Cambria"/>
              </a:rPr>
              <a:t>Ленарт</a:t>
            </a:r>
            <a:r>
              <a:rPr sz="17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sz="1700" b="1" i="0" dirty="0" err="1">
                <a:solidFill>
                  <a:srgbClr val="2F6B72"/>
                </a:solidFill>
                <a:latin typeface="Cambria"/>
              </a:rPr>
              <a:t>Мери</a:t>
            </a:r>
            <a:endParaRPr sz="1700" b="1" i="0" dirty="0">
              <a:solidFill>
                <a:srgbClr val="2F6B72"/>
              </a:solidFill>
              <a:latin typeface="Cambria"/>
            </a:endParaRPr>
          </a:p>
          <a:p>
            <a:pPr algn="l">
              <a:spcAft>
                <a:spcPts val="800"/>
              </a:spcAft>
              <a:buNone/>
            </a:pPr>
            <a:r>
              <a:rPr sz="1100" b="0" i="1" dirty="0">
                <a:solidFill>
                  <a:srgbClr val="6A828C"/>
                </a:solidFill>
                <a:latin typeface="Calibri"/>
              </a:rPr>
              <a:t>Lennart Meri</a:t>
            </a:r>
          </a:p>
          <a:p>
            <a:pPr algn="l">
              <a:lnSpc>
                <a:spcPct val="105000"/>
              </a:lnSpc>
              <a:buNone/>
            </a:pPr>
            <a:r>
              <a:rPr sz="1300" b="0" i="0" dirty="0" err="1">
                <a:solidFill>
                  <a:srgbClr val="31474F"/>
                </a:solidFill>
                <a:latin typeface="Calibri"/>
              </a:rPr>
              <a:t>Президент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(1992–2001) —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политическата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визия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публичният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авторитет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зад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програмата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231636" y="1920240"/>
            <a:ext cx="5390388" cy="1897379"/>
          </a:xfrm>
          <a:prstGeom prst="roundRect">
            <a:avLst>
              <a:gd name="adj" fmla="val 578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1" name="Oval 30"/>
          <p:cNvSpPr/>
          <p:nvPr/>
        </p:nvSpPr>
        <p:spPr>
          <a:xfrm>
            <a:off x="6524244" y="2247138"/>
            <a:ext cx="1243584" cy="12435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2" name="Image 1" descr="sq_ilve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964" y="2292858"/>
            <a:ext cx="1152144" cy="1152144"/>
          </a:xfrm>
          <a:prstGeom prst="ellipse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060436" y="2103120"/>
            <a:ext cx="3287268" cy="15316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700" b="1" i="0" dirty="0">
                <a:solidFill>
                  <a:srgbClr val="2F6B72"/>
                </a:solidFill>
                <a:latin typeface="Cambria"/>
              </a:rPr>
              <a:t>Тоомас Хендрик Илвес</a:t>
            </a:r>
          </a:p>
          <a:p>
            <a:pPr algn="l">
              <a:spcAft>
                <a:spcPts val="800"/>
              </a:spcAft>
              <a:buNone/>
            </a:pPr>
            <a:r>
              <a:rPr sz="1100" b="0" i="1" dirty="0">
                <a:solidFill>
                  <a:srgbClr val="6A828C"/>
                </a:solidFill>
                <a:latin typeface="Calibri"/>
              </a:rPr>
              <a:t>Toomas Hendrik Ilves</a:t>
            </a:r>
          </a:p>
          <a:p>
            <a:pPr algn="l">
              <a:lnSpc>
                <a:spcPct val="105000"/>
              </a:lnSpc>
              <a:buNone/>
            </a:pPr>
            <a:r>
              <a:rPr sz="1300" b="0" i="0" dirty="0" err="1">
                <a:solidFill>
                  <a:srgbClr val="31474F"/>
                </a:solidFill>
                <a:latin typeface="Calibri"/>
              </a:rPr>
              <a:t>Стратегическият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инициатор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на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дигиталния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скок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;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по-късно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президент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(2006–2016).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" y="4091939"/>
            <a:ext cx="5390388" cy="1897379"/>
          </a:xfrm>
          <a:prstGeom prst="roundRect">
            <a:avLst>
              <a:gd name="adj" fmla="val 578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4" name="Oval 33"/>
          <p:cNvSpPr/>
          <p:nvPr/>
        </p:nvSpPr>
        <p:spPr>
          <a:xfrm>
            <a:off x="859536" y="4418838"/>
            <a:ext cx="1243584" cy="12435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18" name="Image 2" descr="sq_aavikso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" y="4464557"/>
            <a:ext cx="1152144" cy="1152144"/>
          </a:xfrm>
          <a:prstGeom prst="ellipse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395728" y="4274820"/>
            <a:ext cx="3287268" cy="15316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700" b="1" i="0" dirty="0" err="1">
                <a:solidFill>
                  <a:srgbClr val="2F6B72"/>
                </a:solidFill>
                <a:latin typeface="Cambria"/>
              </a:rPr>
              <a:t>Яак</a:t>
            </a:r>
            <a:r>
              <a:rPr sz="17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sz="1700" b="1" i="0" dirty="0" err="1">
                <a:solidFill>
                  <a:srgbClr val="2F6B72"/>
                </a:solidFill>
                <a:latin typeface="Cambria"/>
              </a:rPr>
              <a:t>Аавиксоо</a:t>
            </a:r>
            <a:endParaRPr sz="1700" b="1" i="0" dirty="0">
              <a:solidFill>
                <a:srgbClr val="2F6B72"/>
              </a:solidFill>
              <a:latin typeface="Cambria"/>
            </a:endParaRPr>
          </a:p>
          <a:p>
            <a:pPr algn="l">
              <a:spcAft>
                <a:spcPts val="800"/>
              </a:spcAft>
              <a:buNone/>
            </a:pPr>
            <a:r>
              <a:rPr sz="1100" b="0" i="1" dirty="0">
                <a:solidFill>
                  <a:srgbClr val="6A828C"/>
                </a:solidFill>
                <a:latin typeface="Calibri"/>
              </a:rPr>
              <a:t>Jaak Aaviksoo</a:t>
            </a:r>
          </a:p>
          <a:p>
            <a:pPr algn="l">
              <a:lnSpc>
                <a:spcPct val="105000"/>
              </a:lnSpc>
              <a:buNone/>
            </a:pPr>
            <a:r>
              <a:rPr sz="1300" b="0" i="0" dirty="0" err="1">
                <a:solidFill>
                  <a:srgbClr val="31474F"/>
                </a:solidFill>
                <a:latin typeface="Calibri"/>
              </a:rPr>
              <a:t>Основният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двигател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съавтор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на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концепцията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;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министър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на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образованието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науката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231636" y="4091939"/>
            <a:ext cx="5390388" cy="1897379"/>
          </a:xfrm>
          <a:prstGeom prst="roundRect">
            <a:avLst>
              <a:gd name="adj" fmla="val 578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7" name="Oval 36"/>
          <p:cNvSpPr/>
          <p:nvPr/>
        </p:nvSpPr>
        <p:spPr>
          <a:xfrm>
            <a:off x="6524244" y="4418838"/>
            <a:ext cx="1243584" cy="1243584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24" name="Image 3" descr="sq_kari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9964" y="4464557"/>
            <a:ext cx="1152144" cy="1152144"/>
          </a:xfrm>
          <a:prstGeom prst="ellipse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060436" y="4274820"/>
            <a:ext cx="3287268" cy="15316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100"/>
              </a:spcAft>
              <a:buNone/>
            </a:pPr>
            <a:r>
              <a:rPr sz="1700" b="1" i="0">
                <a:solidFill>
                  <a:srgbClr val="2F6B72"/>
                </a:solidFill>
                <a:latin typeface="Cambria"/>
              </a:rPr>
              <a:t>Алар Карис</a:t>
            </a:r>
          </a:p>
          <a:p>
            <a:pPr algn="l">
              <a:spcAft>
                <a:spcPts val="800"/>
              </a:spcAft>
              <a:buNone/>
            </a:pPr>
            <a:r>
              <a:rPr sz="1100" b="0" i="1">
                <a:solidFill>
                  <a:srgbClr val="6A828C"/>
                </a:solidFill>
                <a:latin typeface="Calibri"/>
              </a:rPr>
              <a:t>Alar Karis</a:t>
            </a:r>
          </a:p>
          <a:p>
            <a:pPr algn="l">
              <a:lnSpc>
                <a:spcPct val="105000"/>
              </a:lnSpc>
              <a:buNone/>
            </a:pPr>
            <a:r>
              <a:rPr sz="1300" b="0" i="0">
                <a:solidFill>
                  <a:srgbClr val="31474F"/>
                </a:solidFill>
                <a:latin typeface="Calibri"/>
              </a:rPr>
              <a:t>Президент от 2021 г. — приемствеността, която надгражда наследството днес.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2500" b="1" i="0" dirty="0">
                <a:solidFill>
                  <a:srgbClr val="2F6B72"/>
                </a:solidFill>
                <a:latin typeface="Cambria"/>
              </a:rPr>
              <a:t>Естония днес: новата национална </a:t>
            </a:r>
            <a:r>
              <a:rPr lang="bg-BG" sz="2500" b="1" i="0" noProof="0" dirty="0">
                <a:solidFill>
                  <a:srgbClr val="2F6B72"/>
                </a:solidFill>
                <a:latin typeface="Cambria"/>
              </a:rPr>
              <a:t>задача</a:t>
            </a:r>
            <a:endParaRPr sz="2500" b="1" i="0" dirty="0">
              <a:solidFill>
                <a:srgbClr val="2F6B72"/>
              </a:solidFill>
              <a:latin typeface="Cambri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6928" y="896112"/>
            <a:ext cx="11055096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0" i="1">
                <a:solidFill>
                  <a:srgbClr val="6A828C"/>
                </a:solidFill>
                <a:latin typeface="Calibri"/>
              </a:rPr>
              <a:t>Следващата стъпка след дигитализацията — програмата „TI-hüpe“ / AI Leap, стартирана през 2025 г.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5394960" cy="4206240"/>
          </a:xfrm>
          <a:prstGeom prst="roundRect">
            <a:avLst>
              <a:gd name="adj" fmla="val 2608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1828800"/>
            <a:ext cx="914400" cy="82296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endParaRPr sz="6000" b="1" i="0" dirty="0">
              <a:solidFill>
                <a:srgbClr val="9CC6C4"/>
              </a:solidFill>
              <a:latin typeface="Cambri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3245" y="2926080"/>
            <a:ext cx="5063705" cy="21031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2200" b="1" i="0" dirty="0">
                <a:solidFill>
                  <a:srgbClr val="2F6B72"/>
                </a:solidFill>
                <a:latin typeface="Cambria"/>
              </a:rPr>
              <a:t>Естония </a:t>
            </a:r>
            <a:r>
              <a:rPr lang="bg-BG" sz="2200" b="1" i="0" dirty="0">
                <a:solidFill>
                  <a:srgbClr val="2F6B72"/>
                </a:solidFill>
                <a:latin typeface="Cambria"/>
              </a:rPr>
              <a:t>трябва </a:t>
            </a:r>
            <a:r>
              <a:rPr sz="2200" b="1" i="0" dirty="0">
                <a:solidFill>
                  <a:srgbClr val="2F6B72"/>
                </a:solidFill>
                <a:latin typeface="Cambria"/>
              </a:rPr>
              <a:t>да стане най-умната нация в света. </a:t>
            </a:r>
            <a:endParaRPr lang="bg-BG" sz="2200" b="1" i="0" dirty="0">
              <a:solidFill>
                <a:srgbClr val="2F6B72"/>
              </a:solidFill>
              <a:latin typeface="Cambria"/>
            </a:endParaRPr>
          </a:p>
          <a:p>
            <a:pPr algn="l">
              <a:lnSpc>
                <a:spcPct val="105000"/>
              </a:lnSpc>
              <a:buNone/>
            </a:pPr>
            <a:endParaRPr lang="bg-BG" sz="2200" b="1" i="0" dirty="0">
              <a:solidFill>
                <a:srgbClr val="2F6B72"/>
              </a:solidFill>
              <a:latin typeface="Cambria"/>
            </a:endParaRPr>
          </a:p>
          <a:p>
            <a:pPr algn="l">
              <a:lnSpc>
                <a:spcPct val="105000"/>
              </a:lnSpc>
              <a:buNone/>
            </a:pPr>
            <a:r>
              <a:rPr sz="2200" b="1" i="0" dirty="0">
                <a:solidFill>
                  <a:srgbClr val="2F6B72"/>
                </a:solidFill>
                <a:latin typeface="Cambria"/>
              </a:rPr>
              <a:t>Нека ученето и</a:t>
            </a:r>
            <a:r>
              <a:rPr lang="bg-BG" sz="2200" b="1" i="0" dirty="0">
                <a:solidFill>
                  <a:srgbClr val="2F6B72"/>
                </a:solidFill>
                <a:latin typeface="Cambria"/>
              </a:rPr>
              <a:t> препо</a:t>
            </a:r>
            <a:r>
              <a:rPr sz="2200" b="1" i="0" dirty="0">
                <a:solidFill>
                  <a:srgbClr val="2F6B72"/>
                </a:solidFill>
                <a:latin typeface="Cambria"/>
              </a:rPr>
              <a:t>даването останат въпрос на чест</a:t>
            </a:r>
            <a:r>
              <a:rPr lang="bg-BG" sz="2200" b="1" i="0" dirty="0">
                <a:solidFill>
                  <a:srgbClr val="2F6B72"/>
                </a:solidFill>
                <a:latin typeface="Cambria"/>
              </a:rPr>
              <a:t> и достойнство</a:t>
            </a:r>
            <a:r>
              <a:rPr sz="2200" b="1" i="0" dirty="0">
                <a:solidFill>
                  <a:srgbClr val="2F6B72"/>
                </a:solidFill>
                <a:latin typeface="Cambria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5257800"/>
            <a:ext cx="46634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endParaRPr sz="1150" b="0" i="1" dirty="0">
              <a:solidFill>
                <a:srgbClr val="6A828C"/>
              </a:solidFill>
              <a:latin typeface="Calibri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36208" y="1783080"/>
            <a:ext cx="5385816" cy="4206240"/>
          </a:xfrm>
          <a:prstGeom prst="roundRect">
            <a:avLst>
              <a:gd name="adj" fmla="val 2608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601968" y="2103120"/>
            <a:ext cx="4654296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800" b="1" i="0">
                <a:solidFill>
                  <a:srgbClr val="2F6B72"/>
                </a:solidFill>
                <a:latin typeface="Cambria"/>
              </a:rPr>
              <a:t>Трите оси на програмата</a:t>
            </a:r>
          </a:p>
        </p:txBody>
      </p:sp>
      <p:sp>
        <p:nvSpPr>
          <p:cNvPr id="10" name="Oval 9"/>
          <p:cNvSpPr/>
          <p:nvPr/>
        </p:nvSpPr>
        <p:spPr>
          <a:xfrm>
            <a:off x="6601968" y="2880360"/>
            <a:ext cx="457200" cy="457200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601968" y="288036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87768" y="2743200"/>
            <a:ext cx="3968496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300" b="0" i="0">
                <a:solidFill>
                  <a:srgbClr val="31474F"/>
                </a:solidFill>
                <a:latin typeface="Calibri"/>
              </a:rPr>
              <a:t>Интеграция на изкуствения интелект в самия учебен процес, а не като външен инструмент.</a:t>
            </a:r>
          </a:p>
        </p:txBody>
      </p:sp>
      <p:sp>
        <p:nvSpPr>
          <p:cNvPr id="13" name="Oval 12"/>
          <p:cNvSpPr/>
          <p:nvPr/>
        </p:nvSpPr>
        <p:spPr>
          <a:xfrm>
            <a:off x="6601968" y="3840480"/>
            <a:ext cx="457200" cy="457200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01968" y="384048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87768" y="3703320"/>
            <a:ext cx="3968496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300" b="0" i="0">
                <a:solidFill>
                  <a:srgbClr val="31474F"/>
                </a:solidFill>
                <a:latin typeface="Calibri"/>
              </a:rPr>
              <a:t>Оценяване, подпомогнато от ИИ, което връща време на учителя.</a:t>
            </a:r>
          </a:p>
        </p:txBody>
      </p:sp>
      <p:sp>
        <p:nvSpPr>
          <p:cNvPr id="16" name="Oval 15"/>
          <p:cNvSpPr/>
          <p:nvPr/>
        </p:nvSpPr>
        <p:spPr>
          <a:xfrm>
            <a:off x="6601968" y="4800600"/>
            <a:ext cx="457200" cy="457200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601968" y="4800600"/>
            <a:ext cx="457200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287768" y="4663440"/>
            <a:ext cx="3968496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300" b="0" i="0">
                <a:solidFill>
                  <a:srgbClr val="31474F"/>
                </a:solidFill>
                <a:latin typeface="Calibri"/>
              </a:rPr>
              <a:t>Персонализирани дигитални услуги за всеки ученик и учител.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E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4114800"/>
            <a:ext cx="4206240" cy="4206240"/>
          </a:xfrm>
          <a:prstGeom prst="ellipse">
            <a:avLst/>
          </a:prstGeom>
          <a:solidFill>
            <a:srgbClr val="356B70"/>
          </a:solidFill>
          <a:ln w="12700">
            <a:solidFill>
              <a:srgbClr val="356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04088" y="160020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3E4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От Талин до София</a:t>
            </a:r>
            <a:endParaRPr lang="en-US" sz="3800" dirty="0"/>
          </a:p>
        </p:txBody>
      </p:sp>
      <p:sp>
        <p:nvSpPr>
          <p:cNvPr id="4" name="Text 2"/>
          <p:cNvSpPr/>
          <p:nvPr/>
        </p:nvSpPr>
        <p:spPr>
          <a:xfrm>
            <a:off x="704088" y="2697480"/>
            <a:ext cx="8503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800"/>
              </a:lnSpc>
              <a:buNone/>
            </a:pPr>
            <a:r>
              <a:rPr lang="bg-BG" sz="1800" dirty="0">
                <a:solidFill>
                  <a:srgbClr val="E8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Общото между </a:t>
            </a:r>
            <a:r>
              <a:rPr lang="en-US" sz="1800" dirty="0">
                <a:solidFill>
                  <a:srgbClr val="E8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Естония и България </a:t>
            </a:r>
            <a:r>
              <a:rPr lang="bg-BG" sz="1800" dirty="0">
                <a:solidFill>
                  <a:srgbClr val="E8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според международното изследване </a:t>
            </a:r>
            <a:r>
              <a:rPr lang="en-US" sz="1800" dirty="0">
                <a:solidFill>
                  <a:srgbClr val="E8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TALIS 2024.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04088" y="4114800"/>
            <a:ext cx="8503920" cy="1234440"/>
          </a:xfrm>
          <a:prstGeom prst="roundRect">
            <a:avLst>
              <a:gd name="adj" fmla="val 8889"/>
            </a:avLst>
          </a:prstGeom>
          <a:solidFill>
            <a:srgbClr val="3D767B"/>
          </a:solidFill>
          <a:ln w="12700">
            <a:solidFill>
              <a:srgbClr val="3D767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024128" y="4114800"/>
            <a:ext cx="7863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</a:t>
            </a:r>
            <a:r>
              <a:rPr lang="bg-BG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България</a:t>
            </a:r>
            <a:r>
              <a:rPr lang="en-US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участват 3 629 учители от 210 училища</a:t>
            </a:r>
            <a:r>
              <a:rPr lang="bg-BG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</a:p>
          <a:p>
            <a:pPr marL="0" indent="0">
              <a:lnSpc>
                <a:spcPts val="2200"/>
              </a:lnSpc>
              <a:buNone/>
            </a:pPr>
            <a:r>
              <a:rPr lang="bg-BG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Естония присъстват 3 339 учители от 199 училища</a:t>
            </a:r>
            <a:r>
              <a:rPr lang="en-US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11055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F6B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Само 7% от учителите ни са под 30 години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10550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A8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Фигура 1. Възрастов профил на учителите в прогимназиален етап — България в международен контекст.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1147572" y="1170432"/>
            <a:ext cx="9893808" cy="4959351"/>
          </a:xfrm>
          <a:prstGeom prst="roundRect">
            <a:avLst>
              <a:gd name="adj" fmla="val 1844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Fig1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76" y="1298448"/>
            <a:ext cx="9601200" cy="470331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93876" y="6221223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A8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TALIS 2024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Демографската ножица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96112"/>
            <a:ext cx="11055096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0" i="1">
                <a:solidFill>
                  <a:srgbClr val="6A828C"/>
                </a:solidFill>
                <a:latin typeface="Calibri"/>
              </a:rPr>
              <a:t>Двете остриета се разтварят едновременно: предстоящо масово пенсиониране и много тесен вход в професията.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3502152" cy="2514600"/>
          </a:xfrm>
          <a:prstGeom prst="roundRect">
            <a:avLst>
              <a:gd name="adj" fmla="val 4363"/>
            </a:avLst>
          </a:prstGeom>
          <a:solidFill>
            <a:srgbClr val="FBE2D5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2011680"/>
            <a:ext cx="2770632" cy="96012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buNone/>
            </a:pPr>
            <a:r>
              <a:rPr sz="6400" b="1" i="0">
                <a:solidFill>
                  <a:srgbClr val="BC6C4B"/>
                </a:solidFill>
                <a:latin typeface="Cambria"/>
              </a:rPr>
              <a:t>48</a:t>
            </a:r>
            <a:r>
              <a:rPr sz="2800" b="1" i="0">
                <a:solidFill>
                  <a:srgbClr val="BC6C4B"/>
                </a:solidFill>
                <a:latin typeface="Cambria"/>
              </a:rPr>
              <a:t>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3063239"/>
            <a:ext cx="277063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от учителите</a:t>
            </a:r>
          </a:p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са над 50 години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3749039"/>
            <a:ext cx="277063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50" b="0" i="1">
                <a:solidFill>
                  <a:srgbClr val="6A828C"/>
                </a:solidFill>
                <a:latin typeface="Calibri"/>
              </a:rPr>
              <a:t>Горното острие: оттеглящите се.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43400" y="1783080"/>
            <a:ext cx="3502152" cy="2514600"/>
          </a:xfrm>
          <a:prstGeom prst="roundRect">
            <a:avLst>
              <a:gd name="adj" fmla="val 436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709160" y="2011680"/>
            <a:ext cx="2770632" cy="96012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buNone/>
            </a:pPr>
            <a:r>
              <a:rPr sz="6400" b="1" i="0">
                <a:solidFill>
                  <a:srgbClr val="2F6B72"/>
                </a:solidFill>
                <a:latin typeface="Cambria"/>
              </a:rPr>
              <a:t>7</a:t>
            </a:r>
            <a:r>
              <a:rPr sz="2800" b="1" i="0">
                <a:solidFill>
                  <a:srgbClr val="2F6B72"/>
                </a:solidFill>
                <a:latin typeface="Cambria"/>
              </a:rPr>
              <a:t>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063239"/>
            <a:ext cx="277063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от учителите</a:t>
            </a:r>
          </a:p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са под 30 години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3749039"/>
            <a:ext cx="277063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50" b="0" i="1">
                <a:solidFill>
                  <a:srgbClr val="6A828C"/>
                </a:solidFill>
                <a:latin typeface="Calibri"/>
              </a:rPr>
              <a:t>Долното острие: новопостъпващите.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19871" y="1783080"/>
            <a:ext cx="3502152" cy="2514600"/>
          </a:xfrm>
          <a:prstGeom prst="roundRect">
            <a:avLst>
              <a:gd name="adj" fmla="val 4363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85632" y="2011680"/>
            <a:ext cx="2770632" cy="960120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/>
          <a:p>
            <a:pPr algn="l">
              <a:buNone/>
            </a:pPr>
            <a:r>
              <a:rPr sz="6400" b="1" i="0">
                <a:solidFill>
                  <a:srgbClr val="2F6B72"/>
                </a:solidFill>
                <a:latin typeface="Cambria"/>
              </a:rPr>
              <a:t>48</a:t>
            </a:r>
            <a:r>
              <a:rPr sz="2800" b="1" i="0">
                <a:solidFill>
                  <a:srgbClr val="2F6B72"/>
                </a:solidFill>
                <a:latin typeface="Cambria"/>
              </a:rPr>
              <a:t> г.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85632" y="3063239"/>
            <a:ext cx="2770632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средна възраст</a:t>
            </a:r>
          </a:p>
          <a:p>
            <a:pPr algn="l">
              <a:buNone/>
            </a:pPr>
            <a:r>
              <a:rPr sz="1400" b="1" i="0">
                <a:solidFill>
                  <a:srgbClr val="31474F"/>
                </a:solidFill>
                <a:latin typeface="Calibri"/>
              </a:rPr>
              <a:t>на учителя у нас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85632" y="3749039"/>
            <a:ext cx="2770632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50" b="0" i="1">
                <a:solidFill>
                  <a:srgbClr val="6A828C"/>
                </a:solidFill>
                <a:latin typeface="Calibri"/>
              </a:rPr>
              <a:t>Средно за ОИСР: 45 години.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572000"/>
            <a:ext cx="11055096" cy="1417319"/>
          </a:xfrm>
          <a:prstGeom prst="roundRect">
            <a:avLst>
              <a:gd name="adj" fmla="val 7741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32688" y="4572000"/>
            <a:ext cx="10323576" cy="141731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400" b="1" i="0">
                <a:solidFill>
                  <a:srgbClr val="2F6B72"/>
                </a:solidFill>
                <a:latin typeface="Calibri"/>
              </a:rPr>
              <a:t>Структурен риск:  </a:t>
            </a:r>
            <a:r>
              <a:rPr sz="1400" b="0" i="0">
                <a:solidFill>
                  <a:srgbClr val="31474F"/>
                </a:solidFill>
                <a:latin typeface="Calibri"/>
              </a:rPr>
              <a:t>вълна от пенсионирания се очертава при много слаб приток на нови кадри. Не липсва подкрепа за младите — липсват самите млади.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291072"/>
            <a:ext cx="1005840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00" b="0" i="1" dirty="0" err="1">
                <a:solidFill>
                  <a:srgbClr val="6A828C"/>
                </a:solidFill>
                <a:latin typeface="Calibri"/>
              </a:rPr>
              <a:t>Източник</a:t>
            </a:r>
            <a:r>
              <a:rPr sz="1100" b="0" i="1" dirty="0">
                <a:solidFill>
                  <a:srgbClr val="6A828C"/>
                </a:solidFill>
                <a:latin typeface="Calibri"/>
              </a:rPr>
              <a:t>: TALIS 2024 (</a:t>
            </a:r>
            <a:r>
              <a:rPr sz="1100" b="0" i="1" dirty="0" err="1">
                <a:solidFill>
                  <a:srgbClr val="6A828C"/>
                </a:solidFill>
                <a:latin typeface="Calibri"/>
              </a:rPr>
              <a:t>данни</a:t>
            </a:r>
            <a:r>
              <a:rPr sz="1100" b="0" i="1" dirty="0">
                <a:solidFill>
                  <a:srgbClr val="6A828C"/>
                </a:solidFill>
                <a:latin typeface="Calibri"/>
              </a:rPr>
              <a:t> </a:t>
            </a:r>
            <a:r>
              <a:rPr sz="1100" b="0" i="1" dirty="0" err="1">
                <a:solidFill>
                  <a:srgbClr val="6A828C"/>
                </a:solidFill>
                <a:latin typeface="Calibri"/>
              </a:rPr>
              <a:t>по</a:t>
            </a:r>
            <a:r>
              <a:rPr sz="1100" b="0" i="1" dirty="0">
                <a:solidFill>
                  <a:srgbClr val="6A828C"/>
                </a:solidFill>
                <a:latin typeface="Calibri"/>
              </a:rPr>
              <a:t> Фигура 1).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1105509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2F6B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 нас опитните учители са по-стресирани от </a:t>
            </a:r>
            <a:r>
              <a:rPr lang="en-US" sz="2500" b="1" dirty="0" err="1">
                <a:solidFill>
                  <a:srgbClr val="2F6B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начинаещите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66928" y="868680"/>
            <a:ext cx="110550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6A8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Фигура 2. България е сред малкото системи, отбелязани в оранжево: стажът не носи облекчение при дисциплината.</a:t>
            </a:r>
            <a:endParaRPr lang="en-US" sz="1250" dirty="0"/>
          </a:p>
        </p:txBody>
      </p:sp>
      <p:sp>
        <p:nvSpPr>
          <p:cNvPr id="4" name="Shape 2"/>
          <p:cNvSpPr/>
          <p:nvPr/>
        </p:nvSpPr>
        <p:spPr>
          <a:xfrm>
            <a:off x="512064" y="1197864"/>
            <a:ext cx="6830568" cy="4861030"/>
          </a:xfrm>
          <a:prstGeom prst="roundRect">
            <a:avLst>
              <a:gd name="adj" fmla="val 1881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Fig5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325880"/>
            <a:ext cx="6537960" cy="460499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58368" y="6132046"/>
            <a:ext cx="6537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6A82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TALIS 2024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7772400" y="1691640"/>
            <a:ext cx="3840480" cy="3977640"/>
          </a:xfrm>
          <a:prstGeom prst="roundRect">
            <a:avLst>
              <a:gd name="adj" fmla="val 3333"/>
            </a:avLst>
          </a:prstGeom>
          <a:solidFill>
            <a:srgbClr val="FBE2D5"/>
          </a:solidFill>
          <a:ln w="12700">
            <a:solidFill>
              <a:srgbClr val="FBE2D5"/>
            </a:solidFill>
            <a:prstDash val="solid"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065008" y="1965960"/>
            <a:ext cx="32552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BC6C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Защо това е важно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8065008" y="2468880"/>
            <a:ext cx="3255264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314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повечето системи начинаещите учители изпитват по-голям стрес от дисциплината, а с годините той намалява — натрупва се методически репертоар.</a:t>
            </a:r>
            <a:endParaRPr lang="en-US" sz="1250" dirty="0"/>
          </a:p>
          <a:p>
            <a:pPr marL="0" indent="0">
              <a:lnSpc>
                <a:spcPts val="1800"/>
              </a:lnSpc>
              <a:buNone/>
            </a:pPr>
            <a:endParaRPr lang="en-US" sz="12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314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нас зависимостта е обърната. Това означава, че стажът сам по себе си не произвежда педагогическо майсторство.</a:t>
            </a:r>
            <a:endParaRPr lang="en-US" sz="1250" dirty="0"/>
          </a:p>
          <a:p>
            <a:pPr marL="0" indent="0">
              <a:lnSpc>
                <a:spcPts val="1800"/>
              </a:lnSpc>
              <a:buNone/>
            </a:pPr>
            <a:endParaRPr lang="en-US" sz="1250" dirty="0"/>
          </a:p>
          <a:p>
            <a:pPr marL="0" indent="0">
              <a:lnSpc>
                <a:spcPts val="1800"/>
              </a:lnSpc>
              <a:buNone/>
            </a:pPr>
            <a:r>
              <a:rPr lang="en-US" sz="1250" dirty="0">
                <a:solidFill>
                  <a:srgbClr val="3147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Опитът без структурирано педагогическо знание е просто повторение.</a:t>
            </a:r>
            <a:endParaRPr lang="en-US" sz="12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1111" y="293239"/>
            <a:ext cx="11849779" cy="6271522"/>
          </a:xfrm>
          <a:custGeom>
            <a:avLst/>
            <a:gdLst/>
            <a:ahLst/>
            <a:cxnLst/>
            <a:rect l="l" t="t" r="r" b="b"/>
            <a:pathLst>
              <a:path w="17774669" h="9407283">
                <a:moveTo>
                  <a:pt x="0" y="0"/>
                </a:moveTo>
                <a:lnTo>
                  <a:pt x="17774668" y="0"/>
                </a:lnTo>
                <a:lnTo>
                  <a:pt x="17774668" y="9407284"/>
                </a:lnTo>
                <a:lnTo>
                  <a:pt x="0" y="940728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087" r="-141" b="-1087"/>
            </a:stretch>
          </a:blipFill>
        </p:spPr>
        <p:txBody>
          <a:bodyPr/>
          <a:lstStyle/>
          <a:p>
            <a:endParaRPr lang="en-GB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200" b="1" i="0" spc="150">
                <a:solidFill>
                  <a:srgbClr val="BC6C4B"/>
                </a:solidFill>
                <a:latin typeface="Calibri"/>
              </a:rPr>
              <a:t>PISA 2025 ДАННИ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58368"/>
            <a:ext cx="11055096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Дисциплинарен климат в часовете</a:t>
            </a:r>
            <a:br/>
            <a:r>
              <a:rPr sz="2500" b="1" i="0">
                <a:solidFill>
                  <a:srgbClr val="2F6B72"/>
                </a:solidFill>
                <a:latin typeface="Cambria"/>
              </a:rPr>
              <a:t>(по природни науки и общо)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6903720" cy="4206240"/>
          </a:xfrm>
          <a:prstGeom prst="roundRect">
            <a:avLst>
              <a:gd name="adj" fmla="val 260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49808" y="1920240"/>
          <a:ext cx="6537959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744968" y="1783080"/>
            <a:ext cx="3877056" cy="4206240"/>
          </a:xfrm>
          <a:prstGeom prst="roundRect">
            <a:avLst>
              <a:gd name="adj" fmla="val 2830"/>
            </a:avLst>
          </a:prstGeom>
          <a:solidFill>
            <a:srgbClr val="FBE2D5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10728" y="2103120"/>
            <a:ext cx="3145536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800" b="1" i="0">
                <a:solidFill>
                  <a:srgbClr val="BC6C4B"/>
                </a:solidFill>
                <a:latin typeface="Cambria"/>
              </a:rPr>
              <a:t>Детайли по показатели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0728" y="2743200"/>
            <a:ext cx="3145536" cy="29717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Не слушат учителя: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34.2% в БГ (при 30.1% за OECD).</a:t>
            </a:r>
          </a:p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Шум и безпорядък: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35.8% в БГ (при 31.5% за OECD).</a:t>
            </a:r>
          </a:p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Загуба на време за ред: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31.0% в БГ (при 24.8% за OECD).</a:t>
            </a:r>
          </a:p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Дигитално разсейване: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32.6% в БГ (при 28.4% за OECD).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91072"/>
            <a:ext cx="1005840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00" b="0" i="1">
                <a:solidFill>
                  <a:srgbClr val="6A828C"/>
                </a:solidFill>
                <a:latin typeface="Calibri"/>
              </a:rPr>
              <a:t>Източник: PISA 2025 Volume I, Annex B, Country Tables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256032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200" b="1" i="0" spc="150">
                <a:solidFill>
                  <a:srgbClr val="BC6C4B"/>
                </a:solidFill>
                <a:latin typeface="Calibri"/>
              </a:rPr>
              <a:t>PISA 2025 ДАННИ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658368"/>
            <a:ext cx="11055096" cy="8686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Бягства и отсъствия</a:t>
            </a:r>
            <a:br/>
            <a:r>
              <a:rPr sz="2500" b="1" i="0">
                <a:solidFill>
                  <a:srgbClr val="2F6B72"/>
                </a:solidFill>
                <a:latin typeface="Cambria"/>
              </a:rPr>
              <a:t>(през последните 2 седмици преди теста)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6903720" cy="4206240"/>
          </a:xfrm>
          <a:prstGeom prst="roundRect">
            <a:avLst>
              <a:gd name="adj" fmla="val 2608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49808" y="1920240"/>
          <a:ext cx="6537959" cy="39319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7744968" y="1783080"/>
            <a:ext cx="3877056" cy="4206240"/>
          </a:xfrm>
          <a:prstGeom prst="roundRect">
            <a:avLst>
              <a:gd name="adj" fmla="val 2830"/>
            </a:avLst>
          </a:prstGeom>
          <a:solidFill>
            <a:srgbClr val="FBE2D5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110728" y="2103120"/>
            <a:ext cx="3145536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800" b="1" i="0">
                <a:solidFill>
                  <a:srgbClr val="BC6C4B"/>
                </a:solidFill>
                <a:latin typeface="Cambria"/>
              </a:rPr>
              <a:t>Ключови статистики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0728" y="2743200"/>
            <a:ext cx="3145536" cy="297179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Бягство от цял ден: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27.4% от БГ учениците (при 18.7% за OECD).</a:t>
            </a:r>
          </a:p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Бягство от часове: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29.1% от БГ учениците (при 19.8% за OECD).</a:t>
            </a:r>
          </a:p>
          <a:p>
            <a:pPr marL="228600" indent="-228600" algn="l">
              <a:lnSpc>
                <a:spcPct val="105000"/>
              </a:lnSpc>
              <a:spcAft>
                <a:spcPts val="1200"/>
              </a:spcAft>
              <a:buClr>
                <a:srgbClr val="BC6C4B"/>
              </a:buClr>
              <a:buFont typeface="Arial"/>
              <a:buChar char="•"/>
            </a:pPr>
            <a:r>
              <a:rPr sz="1300" b="1" i="0">
                <a:solidFill>
                  <a:srgbClr val="31474F"/>
                </a:solidFill>
                <a:latin typeface="Calibri"/>
              </a:rPr>
              <a:t>Закъснения за час:</a:t>
            </a:r>
            <a:br/>
            <a:r>
              <a:rPr sz="1300" b="0" i="0">
                <a:solidFill>
                  <a:srgbClr val="31474F"/>
                </a:solidFill>
                <a:latin typeface="Calibri"/>
              </a:rPr>
              <a:t>48.6% от БГ учениците (при 39.5% за OECD).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291072"/>
            <a:ext cx="10058400" cy="310896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100" b="0" i="1">
                <a:solidFill>
                  <a:srgbClr val="6A828C"/>
                </a:solidFill>
                <a:latin typeface="Calibri"/>
              </a:rPr>
              <a:t>Източник: PISA 2025 Volume I, Annex B, Country Tables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E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4114800"/>
            <a:ext cx="4206240" cy="4206240"/>
          </a:xfrm>
          <a:prstGeom prst="ellipse">
            <a:avLst/>
          </a:prstGeom>
          <a:solidFill>
            <a:srgbClr val="356B70"/>
          </a:solidFill>
          <a:ln w="12700">
            <a:solidFill>
              <a:srgbClr val="356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41120" y="-1341120"/>
            <a:ext cx="2682240" cy="2682240"/>
          </a:xfrm>
          <a:prstGeom prst="ellipse">
            <a:avLst/>
          </a:prstGeom>
          <a:solidFill>
            <a:srgbClr val="356B70"/>
          </a:solidFill>
          <a:ln w="12700">
            <a:solidFill>
              <a:srgbClr val="356B7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1199880" y="1508760"/>
            <a:ext cx="97922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9200"/>
              </a:lnSpc>
              <a:spcAft>
                <a:spcPts val="900"/>
              </a:spcAft>
              <a:buNone/>
            </a:pPr>
            <a:r>
              <a:rPr lang="bg-BG" sz="8800" b="1" dirty="0">
                <a:solidFill>
                  <a:srgbClr val="F3E4C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27%</a:t>
            </a:r>
          </a:p>
          <a:p>
            <a:pPr marL="0" indent="0" algn="ctr">
              <a:lnSpc>
                <a:spcPts val="4000"/>
              </a:lnSpc>
              <a:buNone/>
            </a:pPr>
            <a:r>
              <a:rPr lang="bg-BG" sz="3000" dirty="0">
                <a:solidFill>
                  <a:srgbClr val="E8F2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 българските ученици смятат, че училището е губене на време.</a:t>
            </a:r>
            <a:endParaRPr lang="bg-BG" sz="3000" dirty="0"/>
          </a:p>
        </p:txBody>
      </p:sp>
      <p:sp>
        <p:nvSpPr>
          <p:cNvPr id="5" name="Text 2"/>
          <p:cNvSpPr/>
          <p:nvPr/>
        </p:nvSpPr>
        <p:spPr>
          <a:xfrm>
            <a:off x="1199880" y="5303520"/>
            <a:ext cx="9792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800"/>
              </a:lnSpc>
              <a:buNone/>
            </a:pPr>
            <a:r>
              <a:rPr lang="bg-BG" sz="1400" dirty="0">
                <a:solidFill>
                  <a:srgbClr val="D9EA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Източник: PISA 2025: Insights and Interpretations</a:t>
            </a:r>
            <a:endParaRPr lang="bg-BG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Образование 5.0: човекът в центъра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96112"/>
            <a:ext cx="11055096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0" i="1">
                <a:solidFill>
                  <a:srgbClr val="6A828C"/>
                </a:solidFill>
                <a:latin typeface="Calibri"/>
              </a:rPr>
              <a:t>Човекът и педагогиката в ерата на изкуствения интелект. Терминът е продължение на японската концепция „Общество 5.0“ (2016 г.) и европейската рамка „Индустрия 5.0“.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5394960" cy="4206240"/>
          </a:xfrm>
          <a:prstGeom prst="roundRect">
            <a:avLst>
              <a:gd name="adj" fmla="val 2608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2688" y="2103120"/>
            <a:ext cx="4663440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800" b="1" i="0">
                <a:solidFill>
                  <a:srgbClr val="2F6B72"/>
                </a:solidFill>
                <a:latin typeface="Cambria"/>
              </a:rPr>
              <a:t>Философията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32688" y="2743200"/>
            <a:ext cx="4663440" cy="29260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5000"/>
              </a:lnSpc>
              <a:spcAft>
                <a:spcPts val="1800"/>
              </a:spcAft>
              <a:buNone/>
            </a:pPr>
            <a:r>
              <a:rPr sz="1500" b="0" i="0" dirty="0">
                <a:solidFill>
                  <a:srgbClr val="31474F"/>
                </a:solidFill>
                <a:latin typeface="Calibri"/>
              </a:rPr>
              <a:t>Образование 5.0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връща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човека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в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центъра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на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технологичното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развитие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.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Технологията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престава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да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бъде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цел и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става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среда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.</a:t>
            </a:r>
          </a:p>
          <a:p>
            <a:pPr algn="l">
              <a:lnSpc>
                <a:spcPct val="115000"/>
              </a:lnSpc>
              <a:buNone/>
            </a:pPr>
            <a:r>
              <a:rPr sz="1500" b="0" i="0" dirty="0" err="1">
                <a:solidFill>
                  <a:srgbClr val="31474F"/>
                </a:solidFill>
                <a:latin typeface="Calibri"/>
              </a:rPr>
              <a:t>След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4.0 </a:t>
            </a:r>
            <a:r>
              <a:rPr lang="bg-BG" sz="1500" b="0" i="0" dirty="0">
                <a:solidFill>
                  <a:srgbClr val="31474F"/>
                </a:solidFill>
                <a:latin typeface="Calibri"/>
              </a:rPr>
              <a:t>–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автоматизация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дигитализация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lang="bg-BG" sz="1500" b="0" i="0" dirty="0">
                <a:solidFill>
                  <a:srgbClr val="31474F"/>
                </a:solidFill>
                <a:latin typeface="Calibri"/>
              </a:rPr>
              <a:t>– 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5.0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поставя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въпроса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за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синергията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: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какво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прави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човекът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по-добре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от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машината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как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училището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го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развива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500" b="0" i="0" dirty="0" err="1">
                <a:solidFill>
                  <a:srgbClr val="31474F"/>
                </a:solidFill>
                <a:latin typeface="Calibri"/>
              </a:rPr>
              <a:t>целенасочено</a:t>
            </a:r>
            <a:r>
              <a:rPr sz="150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36208" y="1783080"/>
            <a:ext cx="5385816" cy="4206240"/>
          </a:xfrm>
          <a:prstGeom prst="roundRect">
            <a:avLst>
              <a:gd name="adj" fmla="val 2608"/>
            </a:avLst>
          </a:prstGeom>
          <a:solidFill>
            <a:srgbClr val="FBE2D5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601968" y="2103120"/>
            <a:ext cx="4654296" cy="41148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800" b="1" i="0">
                <a:solidFill>
                  <a:srgbClr val="BC6C4B"/>
                </a:solidFill>
                <a:latin typeface="Cambria"/>
              </a:rPr>
              <a:t>Мит и факт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01968" y="2743200"/>
            <a:ext cx="4654296" cy="1188720"/>
          </a:xfrm>
          <a:prstGeom prst="roundRect">
            <a:avLst>
              <a:gd name="adj" fmla="val 923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76288" y="2743200"/>
            <a:ext cx="4105656" cy="11887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200" b="1" i="0" spc="100">
                <a:solidFill>
                  <a:srgbClr val="BC6C4B"/>
                </a:solidFill>
                <a:latin typeface="Calibri"/>
              </a:rPr>
              <a:t>МИТ  </a:t>
            </a:r>
            <a:r>
              <a:rPr sz="1300" b="0" i="0">
                <a:solidFill>
                  <a:srgbClr val="31474F"/>
                </a:solidFill>
                <a:latin typeface="Calibri"/>
              </a:rPr>
              <a:t>„5.0“ означава, че съществуват пет конкретни образователни направления.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01968" y="4160520"/>
            <a:ext cx="4654296" cy="1463039"/>
          </a:xfrm>
          <a:prstGeom prst="roundRect">
            <a:avLst>
              <a:gd name="adj" fmla="val 75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76288" y="4160520"/>
            <a:ext cx="4105656" cy="146303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5000"/>
              </a:lnSpc>
              <a:buNone/>
            </a:pPr>
            <a:r>
              <a:rPr sz="1200" b="1" i="0" spc="100" dirty="0">
                <a:solidFill>
                  <a:srgbClr val="2F6B72"/>
                </a:solidFill>
                <a:latin typeface="Calibri"/>
              </a:rPr>
              <a:t>ФАКТ 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Числото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бележи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пета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еволюционна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епоха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lang="bg-BG" sz="1300" b="0" i="0" dirty="0">
                <a:solidFill>
                  <a:srgbClr val="31474F"/>
                </a:solidFill>
                <a:latin typeface="Calibri"/>
              </a:rPr>
              <a:t>–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синергия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между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човешкия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интелект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машините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.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Реалната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навигация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изисква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шест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ясни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300" b="0" i="0" dirty="0" err="1">
                <a:solidFill>
                  <a:srgbClr val="31474F"/>
                </a:solidFill>
                <a:latin typeface="Calibri"/>
              </a:rPr>
              <a:t>координати</a:t>
            </a:r>
            <a:r>
              <a:rPr sz="130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6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6928" y="365760"/>
            <a:ext cx="11055096" cy="5029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2500" b="1" i="0">
                <a:solidFill>
                  <a:srgbClr val="2F6B72"/>
                </a:solidFill>
                <a:latin typeface="Cambria"/>
              </a:rPr>
              <a:t>Шестте координати: какво да направим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896112"/>
            <a:ext cx="11055096" cy="34747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sz="1400" b="0" i="1">
                <a:solidFill>
                  <a:srgbClr val="6A828C"/>
                </a:solidFill>
                <a:latin typeface="Calibri"/>
              </a:rPr>
              <a:t>Препоръки за политики и практики, изведени пряко от данните.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783080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5" name="Oval 4"/>
          <p:cNvSpPr/>
          <p:nvPr/>
        </p:nvSpPr>
        <p:spPr>
          <a:xfrm>
            <a:off x="841247" y="2151887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41247" y="2151887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54480" y="1920240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 dirty="0" err="1">
                <a:solidFill>
                  <a:srgbClr val="2F6B72"/>
                </a:solidFill>
                <a:latin typeface="Cambria"/>
              </a:rPr>
              <a:t>По-малко</a:t>
            </a:r>
            <a:r>
              <a:rPr sz="15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sz="1500" b="1" i="0" dirty="0" err="1">
                <a:solidFill>
                  <a:srgbClr val="2F6B72"/>
                </a:solidFill>
                <a:latin typeface="Cambria"/>
              </a:rPr>
              <a:t>администрация</a:t>
            </a:r>
            <a:endParaRPr sz="1500" b="1" i="0" dirty="0">
              <a:solidFill>
                <a:srgbClr val="2F6B72"/>
              </a:solidFill>
              <a:latin typeface="Cambria"/>
            </a:endParaRPr>
          </a:p>
          <a:p>
            <a:pPr algn="l">
              <a:lnSpc>
                <a:spcPct val="105000"/>
              </a:lnSpc>
              <a:buNone/>
            </a:pPr>
            <a:r>
              <a:rPr sz="1250" b="0" i="0" dirty="0" err="1">
                <a:solidFill>
                  <a:srgbClr val="31474F"/>
                </a:solidFill>
                <a:latin typeface="Calibri"/>
              </a:rPr>
              <a:t>Учителят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трябва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да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разполага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с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време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за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основната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си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работа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lang="bg-BG" sz="1250" b="0" i="0" dirty="0">
                <a:solidFill>
                  <a:srgbClr val="31474F"/>
                </a:solidFill>
                <a:latin typeface="Calibri"/>
              </a:rPr>
              <a:t>– 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преподаването.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1636" y="1783080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val 8"/>
          <p:cNvSpPr/>
          <p:nvPr/>
        </p:nvSpPr>
        <p:spPr>
          <a:xfrm>
            <a:off x="6505955" y="2151887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05955" y="2151887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219188" y="1920240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>
                <a:solidFill>
                  <a:srgbClr val="2F6B72"/>
                </a:solidFill>
                <a:latin typeface="Cambria"/>
              </a:rPr>
              <a:t>Реално менторство</a:t>
            </a:r>
          </a:p>
          <a:p>
            <a:pPr algn="l">
              <a:lnSpc>
                <a:spcPct val="105000"/>
              </a:lnSpc>
              <a:buNone/>
            </a:pPr>
            <a:r>
              <a:rPr sz="1250" b="0" i="0">
                <a:solidFill>
                  <a:srgbClr val="31474F"/>
                </a:solidFill>
                <a:latin typeface="Calibri"/>
              </a:rPr>
              <a:t>Преход от формални квалификации към споделен опит и наблюдение на урока (Lesson Study).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61360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val 12"/>
          <p:cNvSpPr/>
          <p:nvPr/>
        </p:nvSpPr>
        <p:spPr>
          <a:xfrm>
            <a:off x="841247" y="3630168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7" y="363016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54480" y="3398519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 dirty="0" err="1">
                <a:solidFill>
                  <a:srgbClr val="2F6B72"/>
                </a:solidFill>
                <a:latin typeface="Cambria"/>
              </a:rPr>
              <a:t>Педагогическото</a:t>
            </a:r>
            <a:r>
              <a:rPr sz="15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sz="1500" b="1" i="0" dirty="0" err="1">
                <a:solidFill>
                  <a:srgbClr val="2F6B72"/>
                </a:solidFill>
                <a:latin typeface="Cambria"/>
              </a:rPr>
              <a:t>знание</a:t>
            </a:r>
            <a:r>
              <a:rPr sz="15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lang="bg-BG" sz="1500" b="1" i="0" dirty="0">
                <a:solidFill>
                  <a:srgbClr val="2F6B72"/>
                </a:solidFill>
                <a:latin typeface="Cambria"/>
              </a:rPr>
              <a:t>– </a:t>
            </a:r>
            <a:r>
              <a:rPr sz="1500" b="1" i="0" dirty="0" err="1">
                <a:solidFill>
                  <a:srgbClr val="2F6B72"/>
                </a:solidFill>
                <a:latin typeface="Cambria"/>
              </a:rPr>
              <a:t>приоритет</a:t>
            </a:r>
            <a:endParaRPr sz="1500" b="1" i="0" dirty="0">
              <a:solidFill>
                <a:srgbClr val="2F6B72"/>
              </a:solidFill>
              <a:latin typeface="Cambria"/>
            </a:endParaRPr>
          </a:p>
          <a:p>
            <a:pPr algn="l">
              <a:lnSpc>
                <a:spcPct val="105000"/>
              </a:lnSpc>
              <a:buNone/>
            </a:pPr>
            <a:r>
              <a:rPr sz="1250" b="0" i="0" dirty="0" err="1">
                <a:solidFill>
                  <a:srgbClr val="31474F"/>
                </a:solidFill>
                <a:latin typeface="Calibri"/>
              </a:rPr>
              <a:t>Инвестиция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в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дидактиката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като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защитен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фактор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срещу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стреса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гарант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за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резултати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231636" y="3261360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Oval 16"/>
          <p:cNvSpPr/>
          <p:nvPr/>
        </p:nvSpPr>
        <p:spPr>
          <a:xfrm>
            <a:off x="6505955" y="3630168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05955" y="3630168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19188" y="3398519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>
                <a:solidFill>
                  <a:srgbClr val="2F6B72"/>
                </a:solidFill>
                <a:latin typeface="Cambria"/>
              </a:rPr>
              <a:t>Смислена дигитална трансформация</a:t>
            </a:r>
          </a:p>
          <a:p>
            <a:pPr algn="l">
              <a:lnSpc>
                <a:spcPct val="105000"/>
              </a:lnSpc>
              <a:buNone/>
            </a:pPr>
            <a:r>
              <a:rPr sz="1250" b="0" i="0">
                <a:solidFill>
                  <a:srgbClr val="31474F"/>
                </a:solidFill>
                <a:latin typeface="Calibri"/>
              </a:rPr>
              <a:t>ИИ като когнитивен асистент, който намалява администрацията, а не създава нова.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66928" y="4739639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Oval 20"/>
          <p:cNvSpPr/>
          <p:nvPr/>
        </p:nvSpPr>
        <p:spPr>
          <a:xfrm>
            <a:off x="841247" y="5108447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41247" y="5108447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54480" y="4876800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>
                <a:solidFill>
                  <a:srgbClr val="2F6B72"/>
                </a:solidFill>
                <a:latin typeface="Cambria"/>
              </a:rPr>
              <a:t>Ранна грамотност и математика</a:t>
            </a:r>
          </a:p>
          <a:p>
            <a:pPr algn="l">
              <a:lnSpc>
                <a:spcPct val="105000"/>
              </a:lnSpc>
              <a:buNone/>
            </a:pPr>
            <a:r>
              <a:rPr sz="1250" b="0" i="0">
                <a:solidFill>
                  <a:srgbClr val="31474F"/>
                </a:solidFill>
                <a:latin typeface="Calibri"/>
              </a:rPr>
              <a:t>Прехвърляне на фокуса към предучилищната възраст, където се формира изоставането.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31636" y="4739639"/>
            <a:ext cx="5390388" cy="1249679"/>
          </a:xfrm>
          <a:prstGeom prst="roundRect">
            <a:avLst>
              <a:gd name="adj" fmla="val 8780"/>
            </a:avLst>
          </a:prstGeom>
          <a:solidFill>
            <a:srgbClr val="E3F0EC"/>
          </a:solidFill>
          <a:ln>
            <a:noFill/>
          </a:ln>
          <a:effectLst>
            <a:outerShdw blurRad="127000" dist="25400" dir="5400000" algn="bl" rotWithShape="0">
              <a:srgbClr val="9AB3B0">
                <a:alpha val="22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5" name="Oval 24"/>
          <p:cNvSpPr/>
          <p:nvPr/>
        </p:nvSpPr>
        <p:spPr>
          <a:xfrm>
            <a:off x="6505955" y="5108447"/>
            <a:ext cx="512064" cy="512064"/>
          </a:xfrm>
          <a:prstGeom prst="ellipse">
            <a:avLst/>
          </a:prstGeom>
          <a:solidFill>
            <a:srgbClr val="2F6B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05955" y="5108447"/>
            <a:ext cx="512064" cy="512064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ctr">
              <a:buNone/>
            </a:pPr>
            <a:r>
              <a:rPr sz="1500" b="1" i="0">
                <a:solidFill>
                  <a:srgbClr val="FFFFFF"/>
                </a:solidFill>
                <a:latin typeface="Cambria"/>
              </a:rP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219188" y="4876800"/>
            <a:ext cx="4219955" cy="975359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spcAft>
                <a:spcPts val="400"/>
              </a:spcAft>
              <a:buNone/>
            </a:pPr>
            <a:r>
              <a:rPr sz="1500" b="1" i="0" dirty="0" err="1">
                <a:solidFill>
                  <a:srgbClr val="2F6B72"/>
                </a:solidFill>
                <a:latin typeface="Cambria"/>
              </a:rPr>
              <a:t>Новото</a:t>
            </a:r>
            <a:r>
              <a:rPr sz="1500" b="1" i="0" dirty="0">
                <a:solidFill>
                  <a:srgbClr val="2F6B72"/>
                </a:solidFill>
                <a:latin typeface="Cambria"/>
              </a:rPr>
              <a:t> </a:t>
            </a:r>
            <a:r>
              <a:rPr sz="1500" b="1" i="0" dirty="0" err="1">
                <a:solidFill>
                  <a:srgbClr val="2F6B72"/>
                </a:solidFill>
                <a:latin typeface="Cambria"/>
              </a:rPr>
              <a:t>поколение</a:t>
            </a:r>
            <a:r>
              <a:rPr sz="1500" b="1" i="0" dirty="0">
                <a:solidFill>
                  <a:srgbClr val="2F6B72"/>
                </a:solidFill>
                <a:latin typeface="Cambria"/>
              </a:rPr>
              <a:t> учители</a:t>
            </a:r>
          </a:p>
          <a:p>
            <a:pPr algn="l">
              <a:lnSpc>
                <a:spcPct val="105000"/>
              </a:lnSpc>
              <a:buNone/>
            </a:pPr>
            <a:r>
              <a:rPr sz="1250" b="0" i="0" dirty="0" err="1">
                <a:solidFill>
                  <a:srgbClr val="31474F"/>
                </a:solidFill>
                <a:latin typeface="Calibri"/>
              </a:rPr>
              <a:t>Професията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да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стане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„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първи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избор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“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чрез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статус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,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доверие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и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реална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 </a:t>
            </a:r>
            <a:r>
              <a:rPr sz="1250" b="0" i="0" dirty="0" err="1">
                <a:solidFill>
                  <a:srgbClr val="31474F"/>
                </a:solidFill>
                <a:latin typeface="Calibri"/>
              </a:rPr>
              <a:t>автономия</a:t>
            </a:r>
            <a:r>
              <a:rPr sz="1250" b="0" i="0" dirty="0">
                <a:solidFill>
                  <a:srgbClr val="31474F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E5E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326880" y="4114800"/>
            <a:ext cx="4206240" cy="4206240"/>
          </a:xfrm>
          <a:prstGeom prst="ellipse">
            <a:avLst/>
          </a:prstGeom>
          <a:solidFill>
            <a:srgbClr val="356B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04088" y="932688"/>
            <a:ext cx="7315200" cy="32004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1300" b="1" i="0" spc="200">
                <a:solidFill>
                  <a:srgbClr val="9CC6C4"/>
                </a:solidFill>
                <a:latin typeface="Calibri"/>
              </a:rPr>
              <a:t>ЗАКЛЮЧЕНИЕ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088" y="1435608"/>
            <a:ext cx="1078992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buNone/>
            </a:pPr>
            <a:r>
              <a:rPr sz="3800" b="1" i="0">
                <a:solidFill>
                  <a:srgbClr val="F3E4C8"/>
                </a:solidFill>
                <a:latin typeface="Cambria"/>
              </a:rPr>
              <a:t>Визия за трансформация:</a:t>
            </a:r>
            <a:br/>
            <a:r>
              <a:rPr sz="3800" b="1" i="0">
                <a:solidFill>
                  <a:srgbClr val="F3E4C8"/>
                </a:solidFill>
                <a:latin typeface="Cambria"/>
              </a:rPr>
              <a:t>От данни към политики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04088" y="2971800"/>
            <a:ext cx="10783519" cy="2651760"/>
          </a:xfrm>
          <a:prstGeom prst="roundRect">
            <a:avLst>
              <a:gd name="adj" fmla="val 4137"/>
            </a:avLst>
          </a:prstGeom>
          <a:solidFill>
            <a:srgbClr val="3D767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61288" y="3291840"/>
            <a:ext cx="9869119" cy="4572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buNone/>
            </a:pPr>
            <a:r>
              <a:rPr sz="2000" b="1" i="0" dirty="0" err="1">
                <a:solidFill>
                  <a:srgbClr val="F3E4C8"/>
                </a:solidFill>
                <a:latin typeface="Cambria"/>
              </a:rPr>
              <a:t>Образованието</a:t>
            </a:r>
            <a:r>
              <a:rPr sz="2000" b="1" i="0" dirty="0">
                <a:solidFill>
                  <a:srgbClr val="F3E4C8"/>
                </a:solidFill>
                <a:latin typeface="Cambria"/>
              </a:rPr>
              <a:t> на </a:t>
            </a:r>
            <a:r>
              <a:rPr sz="2000" b="1" i="0" dirty="0" err="1">
                <a:solidFill>
                  <a:srgbClr val="F3E4C8"/>
                </a:solidFill>
                <a:latin typeface="Cambria"/>
              </a:rPr>
              <a:t>бъдещето</a:t>
            </a:r>
            <a:r>
              <a:rPr sz="2000" b="1" i="0" dirty="0">
                <a:solidFill>
                  <a:srgbClr val="F3E4C8"/>
                </a:solidFill>
                <a:latin typeface="Cambria"/>
              </a:rPr>
              <a:t>: </a:t>
            </a:r>
            <a:r>
              <a:rPr sz="2000" b="1" i="0" dirty="0" err="1">
                <a:solidFill>
                  <a:srgbClr val="F3E4C8"/>
                </a:solidFill>
                <a:latin typeface="Cambria"/>
              </a:rPr>
              <a:t>заедно</a:t>
            </a:r>
            <a:r>
              <a:rPr sz="2000" b="1" i="0" dirty="0">
                <a:solidFill>
                  <a:srgbClr val="F3E4C8"/>
                </a:solidFill>
                <a:latin typeface="Cambria"/>
              </a:rPr>
              <a:t> </a:t>
            </a:r>
            <a:r>
              <a:rPr sz="2000" b="1" i="0" dirty="0" err="1">
                <a:solidFill>
                  <a:srgbClr val="F3E4C8"/>
                </a:solidFill>
                <a:latin typeface="Cambria"/>
              </a:rPr>
              <a:t>към</a:t>
            </a:r>
            <a:r>
              <a:rPr sz="2000" b="1" i="0" dirty="0">
                <a:solidFill>
                  <a:srgbClr val="F3E4C8"/>
                </a:solidFill>
                <a:latin typeface="Cambria"/>
              </a:rPr>
              <a:t> </a:t>
            </a:r>
            <a:r>
              <a:rPr sz="2000" b="1" i="0" dirty="0" err="1">
                <a:solidFill>
                  <a:srgbClr val="F3E4C8"/>
                </a:solidFill>
                <a:latin typeface="Cambria"/>
              </a:rPr>
              <a:t>промяната</a:t>
            </a:r>
            <a:endParaRPr sz="2000" b="1" i="0" dirty="0">
              <a:solidFill>
                <a:srgbClr val="F3E4C8"/>
              </a:solidFill>
              <a:latin typeface="Cambri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61288" y="3931920"/>
            <a:ext cx="9869119" cy="1463039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28600" indent="-228600" algn="l">
              <a:lnSpc>
                <a:spcPct val="105000"/>
              </a:lnSpc>
              <a:spcAft>
                <a:spcPts val="1800"/>
              </a:spcAft>
              <a:buClr>
                <a:srgbClr val="F3E4C8"/>
              </a:buClr>
              <a:buFont typeface="Arial"/>
              <a:buChar char="•"/>
            </a:pPr>
            <a:r>
              <a:rPr sz="1600" b="1" i="0" dirty="0" err="1">
                <a:solidFill>
                  <a:srgbClr val="FFFFFF"/>
                </a:solidFill>
                <a:latin typeface="Calibri"/>
              </a:rPr>
              <a:t>Данните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от PISA 2025 и TALIS 2024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не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са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присъда</a:t>
            </a:r>
            <a:r>
              <a:rPr lang="bg-BG" sz="1600" b="1" i="0" dirty="0">
                <a:solidFill>
                  <a:srgbClr val="FFFFFF"/>
                </a:solidFill>
                <a:latin typeface="Calibri"/>
              </a:rPr>
              <a:t>. </a:t>
            </a:r>
            <a:r>
              <a:rPr lang="bg-BG" sz="1600" i="0" dirty="0">
                <a:solidFill>
                  <a:srgbClr val="FFFFFF"/>
                </a:solidFill>
                <a:latin typeface="Calibri"/>
              </a:rPr>
              <a:t>Т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е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са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диагностичен инструмент и </a:t>
            </a:r>
            <a:r>
              <a:rPr lang="bg-BG" sz="1600" b="0" i="0" dirty="0">
                <a:solidFill>
                  <a:srgbClr val="D9EAE9"/>
                </a:solidFill>
                <a:latin typeface="Calibri"/>
              </a:rPr>
              <a:t>посока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за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реформи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.</a:t>
            </a:r>
          </a:p>
          <a:p>
            <a:pPr marL="228600" indent="-228600" algn="l">
              <a:lnSpc>
                <a:spcPct val="105000"/>
              </a:lnSpc>
              <a:spcAft>
                <a:spcPts val="1800"/>
              </a:spcAft>
              <a:buClr>
                <a:srgbClr val="F3E4C8"/>
              </a:buClr>
              <a:buFont typeface="Arial"/>
              <a:buChar char="•"/>
            </a:pPr>
            <a:r>
              <a:rPr sz="1600" b="1" i="0" dirty="0" err="1">
                <a:solidFill>
                  <a:srgbClr val="FFFFFF"/>
                </a:solidFill>
                <a:latin typeface="Calibri"/>
              </a:rPr>
              <a:t>Подкрепа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на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учителя</a:t>
            </a:r>
            <a:r>
              <a:rPr lang="bg-BG" sz="1600" b="1" i="0" dirty="0">
                <a:solidFill>
                  <a:srgbClr val="FFFFFF"/>
                </a:solidFill>
                <a:latin typeface="Calibri"/>
              </a:rPr>
              <a:t>. </a:t>
            </a:r>
            <a:r>
              <a:rPr lang="bg-BG" sz="1600" i="0" dirty="0">
                <a:solidFill>
                  <a:srgbClr val="FFFFFF"/>
                </a:solidFill>
                <a:latin typeface="Calibri"/>
              </a:rPr>
              <a:t>Б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ез спокоен,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уверен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и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ценен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учител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липсва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дисциплинарен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и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академичен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успех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.</a:t>
            </a:r>
          </a:p>
          <a:p>
            <a:pPr marL="228600" indent="-228600" algn="l">
              <a:lnSpc>
                <a:spcPct val="105000"/>
              </a:lnSpc>
              <a:spcAft>
                <a:spcPts val="1800"/>
              </a:spcAft>
              <a:buClr>
                <a:srgbClr val="F3E4C8"/>
              </a:buClr>
              <a:buFont typeface="Arial"/>
              <a:buChar char="•"/>
            </a:pPr>
            <a:r>
              <a:rPr sz="1600" b="1" i="0" dirty="0" err="1">
                <a:solidFill>
                  <a:srgbClr val="FFFFFF"/>
                </a:solidFill>
                <a:latin typeface="Calibri"/>
              </a:rPr>
              <a:t>Образование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5.0 </a:t>
            </a:r>
            <a:r>
              <a:rPr lang="bg-BG" sz="1600" b="1" i="0" dirty="0">
                <a:solidFill>
                  <a:srgbClr val="FFFFFF"/>
                </a:solidFill>
                <a:latin typeface="Calibri"/>
              </a:rPr>
              <a:t>трябва да е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обща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600" b="1" i="0" dirty="0" err="1">
                <a:solidFill>
                  <a:srgbClr val="FFFFFF"/>
                </a:solidFill>
                <a:latin typeface="Calibri"/>
              </a:rPr>
              <a:t>цел</a:t>
            </a:r>
            <a:r>
              <a:rPr sz="16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lang="bg-BG" sz="1600" b="1" i="0" dirty="0">
                <a:solidFill>
                  <a:srgbClr val="FFFFFF"/>
                </a:solidFill>
                <a:latin typeface="Calibri"/>
              </a:rPr>
              <a:t>. 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Училище, в което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технологията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служи на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човека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, а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не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го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 </a:t>
            </a:r>
            <a:r>
              <a:rPr sz="1600" b="0" i="0" dirty="0" err="1">
                <a:solidFill>
                  <a:srgbClr val="D9EAE9"/>
                </a:solidFill>
                <a:latin typeface="Calibri"/>
              </a:rPr>
              <a:t>измества</a:t>
            </a:r>
            <a:r>
              <a:rPr sz="1600" b="0" i="0" dirty="0">
                <a:solidFill>
                  <a:srgbClr val="D9EAE9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166</TotalTime>
  <Words>1030</Words>
  <Application>Microsoft Office PowerPoint</Application>
  <PresentationFormat>Widescreen</PresentationFormat>
  <Paragraphs>127</Paragraphs>
  <Slides>16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Тоомас Хендрик Илвес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Образователен компас</dc:title>
  <dc:subject>PptxGenJS Presentation</dc:subject>
  <dc:creator>Образователен компас</dc:creator>
  <cp:lastModifiedBy>Georgi Staykov</cp:lastModifiedBy>
  <cp:revision>24</cp:revision>
  <dcterms:created xsi:type="dcterms:W3CDTF">2026-08-07T11:09:55Z</dcterms:created>
  <dcterms:modified xsi:type="dcterms:W3CDTF">2026-09-21T15:29:35Z</dcterms:modified>
</cp:coreProperties>
</file>