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830" r:id="rId2"/>
    <p:sldId id="274" r:id="rId3"/>
    <p:sldId id="267" r:id="rId4"/>
    <p:sldId id="2827" r:id="rId5"/>
    <p:sldId id="2820" r:id="rId6"/>
    <p:sldId id="2829" r:id="rId7"/>
    <p:sldId id="2828" r:id="rId8"/>
    <p:sldId id="2826" r:id="rId9"/>
    <p:sldId id="2224" r:id="rId10"/>
    <p:sldId id="268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4"/>
    <a:srgbClr val="FEEED3"/>
    <a:srgbClr val="FEEED9"/>
    <a:srgbClr val="7E3622"/>
    <a:srgbClr val="8B3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5"/>
    <p:restoredTop sz="89454"/>
  </p:normalViewPr>
  <p:slideViewPr>
    <p:cSldViewPr snapToGrid="0">
      <p:cViewPr varScale="1">
        <p:scale>
          <a:sx n="72" d="100"/>
          <a:sy n="72" d="100"/>
        </p:scale>
        <p:origin x="898" y="43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BA3B3-933A-AA44-93F2-20E5BAB6930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2110F-E288-6742-9578-58A268CFB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TechnoStart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Junior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две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учителки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различни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училища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говореха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вечерта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кога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проверят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домашните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сега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през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нощта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или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сутринта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могат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8:00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дойдат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учениците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които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участват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програмата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2110F-E288-6742-9578-58A268CFBC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1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B0B40-1228-B043-D888-00DE72E9F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647ED8-1DDB-0317-F5F6-CAA6D2545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143ED-2EB2-7F47-1C5B-AAE86E6DF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4C76C-944A-847E-D913-70D1C5365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2110F-E288-6742-9578-58A268CFBC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7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1" y="4751219"/>
            <a:ext cx="5486400" cy="3887362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364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DFAC4-804A-2C90-495B-CCC4BD5F7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89DEE-D170-EC0C-F262-F0E2B9B8D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8009A-678F-04B0-68EA-C624E14C9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FA4A6-C799-85F8-0066-A6012CC2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5524B-B3F0-829B-E460-3D1117ECF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9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7BA88-C960-CB23-CD22-A85DB3FB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2DEAD-BE8C-1A8A-7D47-D030D937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4F13A-4933-C581-D582-4C291B214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7732F-2027-B0C6-FB33-8084E95D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B3837-908D-97A0-610F-641574A8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4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23EC-EE26-7806-28DC-77C7EC644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56C5A-7B41-10C0-C741-F4A7D9EDE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857B9-4DB2-5B79-00DC-F3310590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1333F-44D7-CF0F-67FC-34326C27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EB43E-3E29-562E-781A-FE88A092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00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FEDF1-925B-BC25-6651-E29AEEF0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90BEE-62B8-9E9A-89C4-829196D99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7616A-B2EF-7372-F42C-FD6354E5F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C9215-9387-EAE5-2CF9-C0A016E1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CE2F7-6DBB-FFBC-7C6B-1C36432A0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202EC-ECB7-AA20-97ED-4226DDB4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3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5716-747D-2F7B-15CE-46533B99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AFF96-F201-F4AB-D79C-16171A75B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4563F-DB2B-DEFA-4EB5-4FD634A0E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80F02F-1262-CF81-49DD-955DA49B13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692B7F-96FE-C292-8F8C-2D0FC9972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2697F1-8C0A-8286-318B-5DDBDA26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452FAA-662F-AE06-0FF9-1054B2D03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8B5F1C-D025-2525-5082-07646DAB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6463-D7DE-A028-DAAB-DF3CF598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324E3-910C-0526-9F50-BBF08EADF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7632BD-F98D-1E54-B45E-1216B568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6C22B-3413-9F3D-A756-733F4C31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4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264548-0E3A-5AEE-1387-39316F62C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26D419-FFB6-FB7A-172C-92D6E2D2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18865-56D3-7F66-C760-85D6F710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32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D82E-E041-BB80-E09E-C1D36857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5A1DD-6E60-145C-272C-527078C9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7AC6D-EA66-3E21-488C-4E8B3FCA4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24CC8-2C76-E14C-7C4D-175858B7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34A8D-EBCE-0924-F60D-996EB6EC9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5648F-FCCC-B1CE-D0D7-887B260EF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1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53519-0B95-1EE9-532E-F133DDDE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876CE2-3DCC-395D-568E-DF40B68ECD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9BB0B-5AC8-8740-F894-E562E34B4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79943-09FB-1A27-D746-35414812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DA6C7-D877-004B-69BA-0EB9E4D36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A0B54-7C32-F373-98E0-2077F298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14D7D-4BFC-E87A-E67E-AD44A347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203926-23A4-D49D-891D-3FF7AB812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D7759-C9E7-858B-CEF0-D8C7AC1C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B2ECA-ECA2-86EE-B334-8DE5CD35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3DE6A-277E-E398-B1DE-8697EB9D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2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9A83D-1F2F-A9BE-F818-C6844E00C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DAEF8-BFB4-D36D-DE64-C64E8C431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73773-5F7F-06C0-373F-9A004B15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80520-9245-6DD6-6B78-63004F36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D8199-9125-EA0F-83CA-7CC3514A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939034-7A32-A23E-70E9-1B8E694D1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87E30-C026-E211-1507-279AF1961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25EEF-895E-8F4B-C4D1-4B91A43B2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A09569-F8FD-FA40-BDD2-F997188EB6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C2D4-50C2-9A23-DBD2-6E1A06AE5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66D65-D78B-2378-BD71-4272FAD30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2211C-8771-194B-9B6E-89063DF48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7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50B6F3-EEDA-CD8C-595E-ED0CB06704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8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D4AD9B-9BCC-A864-3F36-E54346FD1AB9}"/>
              </a:ext>
            </a:extLst>
          </p:cNvPr>
          <p:cNvCxnSpPr>
            <a:cxnSpLocks/>
          </p:cNvCxnSpPr>
          <p:nvPr/>
        </p:nvCxnSpPr>
        <p:spPr>
          <a:xfrm flipV="1">
            <a:off x="541792" y="3775059"/>
            <a:ext cx="10419249" cy="539033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2EE9B2-439D-5797-BDAB-3AEAC0BDF00A}"/>
              </a:ext>
            </a:extLst>
          </p:cNvPr>
          <p:cNvCxnSpPr>
            <a:cxnSpLocks/>
          </p:cNvCxnSpPr>
          <p:nvPr/>
        </p:nvCxnSpPr>
        <p:spPr>
          <a:xfrm flipV="1">
            <a:off x="527504" y="4660275"/>
            <a:ext cx="5053654" cy="85673"/>
          </a:xfrm>
          <a:prstGeom prst="straightConnector1">
            <a:avLst/>
          </a:prstGeom>
          <a:ln>
            <a:solidFill>
              <a:srgbClr val="E11A29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BFB5B0-450E-C18C-D140-BF5DC15EFE9B}"/>
              </a:ext>
            </a:extLst>
          </p:cNvPr>
          <p:cNvCxnSpPr>
            <a:cxnSpLocks/>
          </p:cNvCxnSpPr>
          <p:nvPr/>
        </p:nvCxnSpPr>
        <p:spPr>
          <a:xfrm>
            <a:off x="5581158" y="4660275"/>
            <a:ext cx="1644870" cy="0"/>
          </a:xfrm>
          <a:prstGeom prst="straightConnector1">
            <a:avLst/>
          </a:prstGeom>
          <a:ln>
            <a:solidFill>
              <a:srgbClr val="E11A29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1196AE5-45D3-8505-713A-5F5D11B599B5}"/>
              </a:ext>
            </a:extLst>
          </p:cNvPr>
          <p:cNvSpPr txBox="1"/>
          <p:nvPr/>
        </p:nvSpPr>
        <p:spPr>
          <a:xfrm>
            <a:off x="5686880" y="3953553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Montserrat" pitchFamily="2" charset="77"/>
              </a:rPr>
              <a:t>2000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8AAC35-514C-8DFF-C654-B826F1A27C53}"/>
              </a:ext>
            </a:extLst>
          </p:cNvPr>
          <p:cNvCxnSpPr>
            <a:cxnSpLocks/>
          </p:cNvCxnSpPr>
          <p:nvPr/>
        </p:nvCxnSpPr>
        <p:spPr>
          <a:xfrm flipV="1">
            <a:off x="8828561" y="1977761"/>
            <a:ext cx="0" cy="1868250"/>
          </a:xfrm>
          <a:prstGeom prst="straightConnector1">
            <a:avLst/>
          </a:prstGeom>
          <a:ln w="38100">
            <a:solidFill>
              <a:srgbClr val="E11A29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2B4F79A1-B728-395F-FFB4-6BA97BF28EB1}"/>
              </a:ext>
            </a:extLst>
          </p:cNvPr>
          <p:cNvSpPr/>
          <p:nvPr/>
        </p:nvSpPr>
        <p:spPr>
          <a:xfrm>
            <a:off x="-2889718" y="3920774"/>
            <a:ext cx="2585545" cy="1834055"/>
          </a:xfrm>
          <a:prstGeom prst="wedgeRectCallout">
            <a:avLst>
              <a:gd name="adj1" fmla="val 55589"/>
              <a:gd name="adj2" fmla="val 8371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dirty="0"/>
              <a:t>През последните 150 години до 1990 г. образованието се развива постепенно чрез разширяване на грамотността и достъпа до училище</a:t>
            </a:r>
            <a:endParaRPr lang="en-US" sz="1400" dirty="0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C9F7368B-95D6-1C59-BEFD-38D15DA1528A}"/>
              </a:ext>
            </a:extLst>
          </p:cNvPr>
          <p:cNvSpPr/>
          <p:nvPr/>
        </p:nvSpPr>
        <p:spPr>
          <a:xfrm>
            <a:off x="5406787" y="5233788"/>
            <a:ext cx="3256657" cy="998292"/>
          </a:xfrm>
          <a:prstGeom prst="wedgeRectCallout">
            <a:avLst>
              <a:gd name="adj1" fmla="val -20325"/>
              <a:gd name="adj2" fmla="val -97140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/>
              <a:t>ДИГИТАЛИЗАЦИЯ (х1 – х2)</a:t>
            </a:r>
            <a:endParaRPr lang="en-US" sz="1600" b="1" dirty="0"/>
          </a:p>
          <a:p>
            <a:pPr algn="ctr"/>
            <a:r>
              <a:rPr lang="bg-BG" sz="1050" b="1" dirty="0"/>
              <a:t>Края на 90-те – началото на 2000-те</a:t>
            </a:r>
            <a:r>
              <a:rPr lang="bg-BG" sz="1050" dirty="0"/>
              <a:t> – интернет вече става част от ежедневието: електронна поща, първи онлайн магазини, форуми и чатове.</a:t>
            </a:r>
            <a:endParaRPr lang="en-US" sz="1050" dirty="0"/>
          </a:p>
        </p:txBody>
      </p:sp>
      <p:sp>
        <p:nvSpPr>
          <p:cNvPr id="11" name="Rectangular Callout 10">
            <a:extLst>
              <a:ext uri="{FF2B5EF4-FFF2-40B4-BE49-F238E27FC236}">
                <a16:creationId xmlns:a16="http://schemas.microsoft.com/office/drawing/2014/main" id="{48B2CB2E-AEB4-8086-5458-A0C540A1EDA7}"/>
              </a:ext>
            </a:extLst>
          </p:cNvPr>
          <p:cNvSpPr/>
          <p:nvPr/>
        </p:nvSpPr>
        <p:spPr>
          <a:xfrm>
            <a:off x="2219433" y="2728663"/>
            <a:ext cx="2585545" cy="783469"/>
          </a:xfrm>
          <a:prstGeom prst="wedgeRectCallout">
            <a:avLst>
              <a:gd name="adj1" fmla="val 54472"/>
              <a:gd name="adj2" fmla="val 110376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/>
              <a:t>СКОРОСТ НА БИЗНЕСА</a:t>
            </a:r>
            <a:endParaRPr lang="en-US" sz="1600" b="1" dirty="0"/>
          </a:p>
        </p:txBody>
      </p:sp>
      <p:sp>
        <p:nvSpPr>
          <p:cNvPr id="14" name="Rectangular Callout 13">
            <a:extLst>
              <a:ext uri="{FF2B5EF4-FFF2-40B4-BE49-F238E27FC236}">
                <a16:creationId xmlns:a16="http://schemas.microsoft.com/office/drawing/2014/main" id="{5E7D6CD0-E0E7-4F56-84EA-0003CE26E469}"/>
              </a:ext>
            </a:extLst>
          </p:cNvPr>
          <p:cNvSpPr/>
          <p:nvPr/>
        </p:nvSpPr>
        <p:spPr>
          <a:xfrm>
            <a:off x="9634233" y="2580792"/>
            <a:ext cx="1847400" cy="462736"/>
          </a:xfrm>
          <a:prstGeom prst="wedgeRectCallout">
            <a:avLst>
              <a:gd name="adj1" fmla="val -126663"/>
              <a:gd name="adj2" fmla="val -14493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/>
              <a:t>Днес сме тук (х4)</a:t>
            </a:r>
            <a:endParaRPr lang="en-US" sz="1600" b="1" dirty="0"/>
          </a:p>
        </p:txBody>
      </p:sp>
      <p:sp>
        <p:nvSpPr>
          <p:cNvPr id="15" name="Rectangular Callout 14">
            <a:extLst>
              <a:ext uri="{FF2B5EF4-FFF2-40B4-BE49-F238E27FC236}">
                <a16:creationId xmlns:a16="http://schemas.microsoft.com/office/drawing/2014/main" id="{78052C8A-BF1C-6E0E-878E-7CFA0AB0EE89}"/>
              </a:ext>
            </a:extLst>
          </p:cNvPr>
          <p:cNvSpPr/>
          <p:nvPr/>
        </p:nvSpPr>
        <p:spPr>
          <a:xfrm>
            <a:off x="8938975" y="5233787"/>
            <a:ext cx="2752373" cy="998292"/>
          </a:xfrm>
          <a:prstGeom prst="wedgeRectCallout">
            <a:avLst>
              <a:gd name="adj1" fmla="val -83181"/>
              <a:gd name="adj2" fmla="val -134949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/>
              <a:t>ИЗКУСТВЕН ИНТЕЛЕКТ</a:t>
            </a:r>
          </a:p>
          <a:p>
            <a:pPr algn="ctr"/>
            <a:r>
              <a:rPr lang="bg-BG" sz="1600" b="1" dirty="0"/>
              <a:t>от х2 до </a:t>
            </a:r>
            <a:r>
              <a:rPr lang="bg-BG" sz="1600" b="1" dirty="0" err="1"/>
              <a:t>х</a:t>
            </a:r>
            <a:r>
              <a:rPr lang="bg-BG" sz="1600" b="1" dirty="0"/>
              <a:t>_?</a:t>
            </a:r>
          </a:p>
          <a:p>
            <a:pPr algn="ctr"/>
            <a:endParaRPr lang="bg-BG" sz="1600" b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85AD32-A479-243C-059E-A2DA6673032D}"/>
              </a:ext>
            </a:extLst>
          </p:cNvPr>
          <p:cNvCxnSpPr>
            <a:cxnSpLocks/>
            <a:endCxn id="7" idx="0"/>
          </p:cNvCxnSpPr>
          <p:nvPr/>
        </p:nvCxnSpPr>
        <p:spPr>
          <a:xfrm flipV="1">
            <a:off x="527504" y="3953553"/>
            <a:ext cx="5859247" cy="29212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E182B83-0230-2C7A-64DA-E6187B7DC7B4}"/>
              </a:ext>
            </a:extLst>
          </p:cNvPr>
          <p:cNvSpPr txBox="1"/>
          <p:nvPr/>
        </p:nvSpPr>
        <p:spPr>
          <a:xfrm>
            <a:off x="2219433" y="4748826"/>
            <a:ext cx="3031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ontserrat" pitchFamily="2" charset="77"/>
              </a:rPr>
              <a:t>200 </a:t>
            </a:r>
            <a:r>
              <a:rPr lang="bg-BG" dirty="0">
                <a:solidFill>
                  <a:srgbClr val="C00000"/>
                </a:solidFill>
                <a:latin typeface="Montserrat" pitchFamily="2" charset="77"/>
              </a:rPr>
              <a:t>години назад</a:t>
            </a:r>
            <a:endParaRPr lang="en-US" dirty="0">
              <a:solidFill>
                <a:srgbClr val="C00000"/>
              </a:solidFill>
              <a:latin typeface="Montserrat" pitchFamily="2" charset="77"/>
            </a:endParaRPr>
          </a:p>
        </p:txBody>
      </p:sp>
      <p:pic>
        <p:nvPicPr>
          <p:cNvPr id="23" name="Graphic 22" descr="Flag outline">
            <a:extLst>
              <a:ext uri="{FF2B5EF4-FFF2-40B4-BE49-F238E27FC236}">
                <a16:creationId xmlns:a16="http://schemas.microsoft.com/office/drawing/2014/main" id="{9314F47E-9048-E8C3-98B3-BF59D6054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222" y="3111971"/>
            <a:ext cx="914400" cy="914400"/>
          </a:xfrm>
          <a:prstGeom prst="rect">
            <a:avLst/>
          </a:prstGeom>
        </p:spPr>
      </p:pic>
      <p:sp>
        <p:nvSpPr>
          <p:cNvPr id="25" name="Arc 24">
            <a:extLst>
              <a:ext uri="{FF2B5EF4-FFF2-40B4-BE49-F238E27FC236}">
                <a16:creationId xmlns:a16="http://schemas.microsoft.com/office/drawing/2014/main" id="{775E4603-9F0B-FC19-107B-37A92AAD697F}"/>
              </a:ext>
            </a:extLst>
          </p:cNvPr>
          <p:cNvSpPr/>
          <p:nvPr/>
        </p:nvSpPr>
        <p:spPr>
          <a:xfrm rot="10144854" flipH="1">
            <a:off x="3150073" y="-38922"/>
            <a:ext cx="5648464" cy="4033366"/>
          </a:xfrm>
          <a:prstGeom prst="arc">
            <a:avLst>
              <a:gd name="adj1" fmla="val 16200000"/>
              <a:gd name="adj2" fmla="val 18529091"/>
            </a:avLst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E216D2-3633-0E64-89C5-493D25C6E7B2}"/>
              </a:ext>
            </a:extLst>
          </p:cNvPr>
          <p:cNvSpPr txBox="1"/>
          <p:nvPr/>
        </p:nvSpPr>
        <p:spPr>
          <a:xfrm>
            <a:off x="7423088" y="3984070"/>
            <a:ext cx="30317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Montserrat" pitchFamily="2" charset="77"/>
              </a:rPr>
              <a:t>20</a:t>
            </a:r>
            <a:r>
              <a:rPr lang="bg-BG" sz="2800" b="1" dirty="0">
                <a:solidFill>
                  <a:srgbClr val="C00000"/>
                </a:solidFill>
                <a:latin typeface="Montserrat" pitchFamily="2" charset="77"/>
              </a:rPr>
              <a:t>22</a:t>
            </a:r>
            <a:endParaRPr lang="en-US" sz="2800" b="1" dirty="0">
              <a:solidFill>
                <a:srgbClr val="C00000"/>
              </a:solidFill>
              <a:latin typeface="Montserrat" pitchFamily="2" charset="77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C04FB52B-3247-6BE3-2968-8D44989E4CE1}"/>
              </a:ext>
            </a:extLst>
          </p:cNvPr>
          <p:cNvSpPr/>
          <p:nvPr/>
        </p:nvSpPr>
        <p:spPr>
          <a:xfrm rot="8073133" flipH="1">
            <a:off x="3841351" y="1389603"/>
            <a:ext cx="5970025" cy="2398948"/>
          </a:xfrm>
          <a:prstGeom prst="arc">
            <a:avLst>
              <a:gd name="adj1" fmla="val 16200000"/>
              <a:gd name="adj2" fmla="val 21001780"/>
            </a:avLst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Flag outline">
            <a:extLst>
              <a:ext uri="{FF2B5EF4-FFF2-40B4-BE49-F238E27FC236}">
                <a16:creationId xmlns:a16="http://schemas.microsoft.com/office/drawing/2014/main" id="{B2E04917-7327-BB72-8C52-851D75B1B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3088" y="2527875"/>
            <a:ext cx="914400" cy="914400"/>
          </a:xfrm>
          <a:prstGeom prst="rect">
            <a:avLst/>
          </a:prstGeom>
        </p:spPr>
      </p:pic>
      <p:pic>
        <p:nvPicPr>
          <p:cNvPr id="10242" name="Picture 2" descr="OpenAI Logo Download in SVG Vector or PNG File Format">
            <a:extLst>
              <a:ext uri="{FF2B5EF4-FFF2-40B4-BE49-F238E27FC236}">
                <a16:creationId xmlns:a16="http://schemas.microsoft.com/office/drawing/2014/main" id="{D847BC40-906F-B5C5-BDDF-AC6ED655E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163" y="2625050"/>
            <a:ext cx="312249" cy="31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ular Callout 29">
            <a:extLst>
              <a:ext uri="{FF2B5EF4-FFF2-40B4-BE49-F238E27FC236}">
                <a16:creationId xmlns:a16="http://schemas.microsoft.com/office/drawing/2014/main" id="{A01478CF-5334-7F51-DB4B-436AD9B17EB9}"/>
              </a:ext>
            </a:extLst>
          </p:cNvPr>
          <p:cNvSpPr/>
          <p:nvPr/>
        </p:nvSpPr>
        <p:spPr>
          <a:xfrm>
            <a:off x="9634233" y="1823057"/>
            <a:ext cx="1847400" cy="462736"/>
          </a:xfrm>
          <a:prstGeom prst="wedgeRectCallout">
            <a:avLst>
              <a:gd name="adj1" fmla="val -93048"/>
              <a:gd name="adj2" fmla="val -11405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/>
              <a:t>Утре сме тук (</a:t>
            </a:r>
            <a:r>
              <a:rPr lang="bg-BG" sz="1600" b="1" dirty="0" err="1"/>
              <a:t>х</a:t>
            </a:r>
            <a:r>
              <a:rPr lang="bg-BG" sz="1600" b="1" dirty="0"/>
              <a:t>?)</a:t>
            </a:r>
            <a:endParaRPr lang="en-US" sz="16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B5C4294-33C5-A865-164D-5807F8F2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84813">
            <a:off x="5729789" y="762678"/>
            <a:ext cx="2739839" cy="386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ular Callout 35">
            <a:extLst>
              <a:ext uri="{FF2B5EF4-FFF2-40B4-BE49-F238E27FC236}">
                <a16:creationId xmlns:a16="http://schemas.microsoft.com/office/drawing/2014/main" id="{F3EBF701-3BF0-0C98-BEED-F084AD82BCA0}"/>
              </a:ext>
            </a:extLst>
          </p:cNvPr>
          <p:cNvSpPr/>
          <p:nvPr/>
        </p:nvSpPr>
        <p:spPr>
          <a:xfrm>
            <a:off x="13125223" y="652341"/>
            <a:ext cx="1944412" cy="3001632"/>
          </a:xfrm>
          <a:prstGeom prst="wedgeRectCallout">
            <a:avLst>
              <a:gd name="adj1" fmla="val -76771"/>
              <a:gd name="adj2" fmla="val 12932"/>
            </a:avLst>
          </a:prstGeom>
          <a:solidFill>
            <a:srgbClr val="E11A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Тази ножица е това, което започнахме да виждаме през 2021 година.</a:t>
            </a:r>
          </a:p>
          <a:p>
            <a:pPr algn="ctr"/>
            <a:endParaRPr lang="en-US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AF4BAF-6191-AA4E-BDDA-2B9BD8652664}"/>
              </a:ext>
            </a:extLst>
          </p:cNvPr>
          <p:cNvSpPr txBox="1"/>
          <p:nvPr/>
        </p:nvSpPr>
        <p:spPr>
          <a:xfrm>
            <a:off x="481235" y="427486"/>
            <a:ext cx="796724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4400" b="1" dirty="0">
                <a:solidFill>
                  <a:srgbClr val="C00000"/>
                </a:solidFill>
                <a:latin typeface="Montserrat" pitchFamily="2" charset="77"/>
              </a:rPr>
              <a:t>ЕКСПОНЕНТАТА</a:t>
            </a:r>
            <a:endParaRPr lang="en-US" sz="4400" b="1" dirty="0">
              <a:solidFill>
                <a:srgbClr val="C00000"/>
              </a:solidFill>
              <a:latin typeface="Montserrat" pitchFamily="2" charset="77"/>
            </a:endParaRPr>
          </a:p>
          <a:p>
            <a:endParaRPr lang="bg-BG" sz="2800" dirty="0">
              <a:latin typeface="Montserrat" pitchFamily="2" charset="77"/>
            </a:endParaRPr>
          </a:p>
          <a:p>
            <a:endParaRPr lang="en-US" sz="2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3483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9" grpId="0"/>
      <p:bldP spid="25" grpId="0" animBg="1"/>
      <p:bldP spid="27" grpId="0"/>
      <p:bldP spid="28" grpId="0" animBg="1"/>
      <p:bldP spid="30" grpId="0" animBg="1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“Училище за успех” - празник на образованието с човешко лице във Варна">
            <a:extLst>
              <a:ext uri="{FF2B5EF4-FFF2-40B4-BE49-F238E27FC236}">
                <a16:creationId xmlns:a16="http://schemas.microsoft.com/office/drawing/2014/main" id="{7A7C1598-4090-9D62-2058-1874C78C4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1" b="9929"/>
          <a:stretch/>
        </p:blipFill>
        <p:spPr bwMode="auto">
          <a:xfrm>
            <a:off x="6242567" y="3502616"/>
            <a:ext cx="5192837" cy="31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„ТехноЛаб” – новото технологично пространство за тийнейджъри във Варна">
            <a:extLst>
              <a:ext uri="{FF2B5EF4-FFF2-40B4-BE49-F238E27FC236}">
                <a16:creationId xmlns:a16="http://schemas.microsoft.com/office/drawing/2014/main" id="{4FEFBC56-763A-5877-23CA-3E5220B5E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5" y="3502616"/>
            <a:ext cx="4859521" cy="31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73DFCC-CFBA-4EF8-6406-D0483466A21F}"/>
              </a:ext>
            </a:extLst>
          </p:cNvPr>
          <p:cNvSpPr txBox="1"/>
          <p:nvPr/>
        </p:nvSpPr>
        <p:spPr>
          <a:xfrm>
            <a:off x="577054" y="3871685"/>
            <a:ext cx="3250813" cy="369332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ТЕХНОСТАРТ </a:t>
            </a:r>
            <a:r>
              <a:rPr lang="bg-B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Мотиватор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108" name="Picture 12" descr="No photo description available.">
            <a:extLst>
              <a:ext uri="{FF2B5EF4-FFF2-40B4-BE49-F238E27FC236}">
                <a16:creationId xmlns:a16="http://schemas.microsoft.com/office/drawing/2014/main" id="{9B5A78D2-D768-F9CC-B53D-95BDAEDAE4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1" b="9949"/>
          <a:stretch/>
        </p:blipFill>
        <p:spPr bwMode="auto">
          <a:xfrm>
            <a:off x="6242567" y="193584"/>
            <a:ext cx="5192837" cy="308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0B7D17-4C0D-2876-652C-309CB01DD1C4}"/>
              </a:ext>
            </a:extLst>
          </p:cNvPr>
          <p:cNvSpPr txBox="1"/>
          <p:nvPr/>
        </p:nvSpPr>
        <p:spPr>
          <a:xfrm>
            <a:off x="7199232" y="349585"/>
            <a:ext cx="4236172" cy="374617"/>
          </a:xfrm>
          <a:prstGeom prst="rect">
            <a:avLst/>
          </a:prstGeom>
          <a:solidFill>
            <a:schemeClr val="bg1">
              <a:alpha val="85207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bg-BG" dirty="0"/>
              <a:t>ТЕХНОСТАРТ </a:t>
            </a:r>
            <a:r>
              <a:rPr lang="en-US" dirty="0"/>
              <a:t>Junior Edition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59CDA2-BF45-9E5B-1A01-E740786269F1}"/>
              </a:ext>
            </a:extLst>
          </p:cNvPr>
          <p:cNvSpPr txBox="1"/>
          <p:nvPr/>
        </p:nvSpPr>
        <p:spPr>
          <a:xfrm>
            <a:off x="7199232" y="3920590"/>
            <a:ext cx="4236172" cy="374617"/>
          </a:xfrm>
          <a:prstGeom prst="rect">
            <a:avLst/>
          </a:prstGeom>
          <a:solidFill>
            <a:schemeClr val="bg1">
              <a:alpha val="85207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bg-BG" dirty="0"/>
              <a:t>Конференция „Училище за успех“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839504-0471-E4EE-1EBA-E5DF2228F6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972"/>
          <a:stretch>
            <a:fillRect/>
          </a:stretch>
        </p:blipFill>
        <p:spPr>
          <a:xfrm>
            <a:off x="577054" y="191803"/>
            <a:ext cx="4859521" cy="29925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FFC142-0E4A-9112-0145-763127202D3E}"/>
              </a:ext>
            </a:extLst>
          </p:cNvPr>
          <p:cNvSpPr txBox="1"/>
          <p:nvPr/>
        </p:nvSpPr>
        <p:spPr>
          <a:xfrm>
            <a:off x="577054" y="384484"/>
            <a:ext cx="3513683" cy="374617"/>
          </a:xfrm>
          <a:prstGeom prst="rect">
            <a:avLst/>
          </a:prstGeom>
          <a:solidFill>
            <a:schemeClr val="bg1">
              <a:alpha val="85207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bg-BG" dirty="0"/>
              <a:t>Технологичен Предприемач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88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086B53AF-E1FD-4848-AC6A-94FBAD0E87AB}"/>
              </a:ext>
            </a:extLst>
          </p:cNvPr>
          <p:cNvSpPr txBox="1">
            <a:spLocks/>
          </p:cNvSpPr>
          <p:nvPr/>
        </p:nvSpPr>
        <p:spPr>
          <a:xfrm>
            <a:off x="465221" y="1780674"/>
            <a:ext cx="11261558" cy="32966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Clr>
                <a:schemeClr val="lt1"/>
              </a:buClr>
              <a:buSzPts val="2700"/>
              <a:buFont typeface="Arial" panose="020B0604020202020204" pitchFamily="34" charset="0"/>
              <a:buNone/>
            </a:pPr>
            <a:r>
              <a:rPr lang="bg-BG" sz="3600">
                <a:latin typeface="Montserrat Black"/>
                <a:ea typeface="Montserrat Black"/>
                <a:cs typeface="Montserrat Black"/>
                <a:sym typeface="Montserrat Black"/>
              </a:rPr>
              <a:t>Трупането </a:t>
            </a:r>
            <a:r>
              <a:rPr lang="bg-BG" sz="3600" dirty="0">
                <a:latin typeface="Montserrat Black"/>
                <a:ea typeface="Montserrat Black"/>
                <a:cs typeface="Montserrat Black"/>
                <a:sym typeface="Montserrat Black"/>
              </a:rPr>
              <a:t>на знания без приложение в условията на експоненциално бързо развиващ се изкуствен интелект е като спестяване в период на хиперинфлация.</a:t>
            </a:r>
          </a:p>
          <a:p>
            <a:pPr marL="0" indent="0" algn="ctr">
              <a:lnSpc>
                <a:spcPct val="110000"/>
              </a:lnSpc>
              <a:buClr>
                <a:schemeClr val="lt1"/>
              </a:buClr>
              <a:buSzPts val="2700"/>
              <a:buFont typeface="Arial" panose="020B0604020202020204" pitchFamily="34" charset="0"/>
              <a:buNone/>
            </a:pPr>
            <a:endParaRPr lang="bg-BG" sz="3600" dirty="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999047-F054-1844-3769-C02344085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576" y="7291138"/>
            <a:ext cx="4671261" cy="138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6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9F3F46E-1804-5636-6E5A-3E1B5EB94F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89"/>
          <a:stretch/>
        </p:blipFill>
        <p:spPr>
          <a:xfrm>
            <a:off x="-58366" y="6400800"/>
            <a:ext cx="12319966" cy="457200"/>
          </a:xfrm>
          <a:prstGeom prst="rect">
            <a:avLst/>
          </a:prstGeom>
        </p:spPr>
      </p:pic>
      <p:sp>
        <p:nvSpPr>
          <p:cNvPr id="12" name="Wave 11">
            <a:extLst>
              <a:ext uri="{FF2B5EF4-FFF2-40B4-BE49-F238E27FC236}">
                <a16:creationId xmlns:a16="http://schemas.microsoft.com/office/drawing/2014/main" id="{BC13080D-816F-C9ED-D10B-B1B250A76D24}"/>
              </a:ext>
            </a:extLst>
          </p:cNvPr>
          <p:cNvSpPr/>
          <p:nvPr/>
        </p:nvSpPr>
        <p:spPr>
          <a:xfrm rot="10800000" flipV="1">
            <a:off x="0" y="-200192"/>
            <a:ext cx="12190396" cy="1219200"/>
          </a:xfrm>
          <a:prstGeom prst="wave">
            <a:avLst>
              <a:gd name="adj1" fmla="val 8278"/>
              <a:gd name="adj2" fmla="val 0"/>
            </a:avLst>
          </a:prstGeom>
          <a:gradFill flip="none" rotWithShape="1">
            <a:gsLst>
              <a:gs pos="24000">
                <a:srgbClr val="2B3FA5"/>
              </a:gs>
              <a:gs pos="100000">
                <a:srgbClr val="2CD0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81A8C8-3EC8-25F2-2CAC-250D5FEA8F7C}"/>
              </a:ext>
            </a:extLst>
          </p:cNvPr>
          <p:cNvSpPr txBox="1"/>
          <p:nvPr/>
        </p:nvSpPr>
        <p:spPr>
          <a:xfrm>
            <a:off x="8713262" y="6498925"/>
            <a:ext cx="24320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2022 ICT Cluster </a:t>
            </a:r>
            <a:r>
              <a:rPr kumimoji="0" lang="bg-BG" sz="90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90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Varna. All Rights Reserved.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80029-E409-3BF6-C9C6-4385BC1FE5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96105" y="6450250"/>
            <a:ext cx="880281" cy="328182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375360E-5148-25FA-EB93-577A3A248F93}"/>
              </a:ext>
            </a:extLst>
          </p:cNvPr>
          <p:cNvSpPr txBox="1">
            <a:spLocks/>
          </p:cNvSpPr>
          <p:nvPr/>
        </p:nvSpPr>
        <p:spPr>
          <a:xfrm>
            <a:off x="674881" y="0"/>
            <a:ext cx="11193084" cy="5213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bg-BG" sz="3200" cap="all" dirty="0">
                <a:solidFill>
                  <a:srgbClr val="FFFFFF"/>
                </a:solidFill>
                <a:latin typeface="Montserrat Black"/>
                <a:ea typeface="Calibri Light"/>
                <a:cs typeface="Calibri Light"/>
              </a:rPr>
              <a:t>3 + 1 Предложения</a:t>
            </a:r>
          </a:p>
          <a:p>
            <a:pPr>
              <a:buNone/>
              <a:defRPr/>
            </a:pPr>
            <a:r>
              <a:rPr lang="bg-BG" sz="1800" cap="all" dirty="0">
                <a:solidFill>
                  <a:srgbClr val="FFFFFF"/>
                </a:solidFill>
                <a:latin typeface="Calibri" panose="020F0502020204030204" pitchFamily="34" charset="0"/>
                <a:ea typeface="Calibri Light"/>
                <a:cs typeface="Calibri" panose="020F0502020204030204" pitchFamily="34" charset="0"/>
              </a:rPr>
              <a:t>3 които могат да се реализират веднага</a:t>
            </a:r>
            <a:r>
              <a:rPr lang="en-US" sz="1800" cap="all" dirty="0">
                <a:solidFill>
                  <a:srgbClr val="FFFFFF"/>
                </a:solidFill>
                <a:latin typeface="Calibri" panose="020F0502020204030204" pitchFamily="34" charset="0"/>
                <a:ea typeface="Calibri Light"/>
                <a:cs typeface="Calibri" panose="020F0502020204030204" pitchFamily="34" charset="0"/>
              </a:rPr>
              <a:t> </a:t>
            </a:r>
            <a:r>
              <a:rPr lang="bg-BG" sz="1800" cap="all" dirty="0">
                <a:solidFill>
                  <a:srgbClr val="FFFFFF"/>
                </a:solidFill>
                <a:latin typeface="Calibri" panose="020F0502020204030204" pitchFamily="34" charset="0"/>
                <a:ea typeface="Calibri Light"/>
                <a:cs typeface="Calibri" panose="020F0502020204030204" pitchFamily="34" charset="0"/>
              </a:rPr>
              <a:t>+ 1 по което да започне работа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DDB2D7-1481-0DBD-5386-1C27731C9077}"/>
              </a:ext>
            </a:extLst>
          </p:cNvPr>
          <p:cNvSpPr txBox="1">
            <a:spLocks/>
          </p:cNvSpPr>
          <p:nvPr/>
        </p:nvSpPr>
        <p:spPr>
          <a:xfrm>
            <a:off x="674881" y="1387369"/>
            <a:ext cx="10853472" cy="47551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bg-BG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Ученическите практики да могат да се реализират през цялата учебна година.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bg-BG" b="1" dirty="0">
              <a:solidFill>
                <a:srgbClr val="3741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bg-BG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Да се даде предимство на проектите с реална и практическа насоченост в оценяването на учениците.</a:t>
            </a:r>
            <a:endParaRPr lang="en-US" b="1" dirty="0">
              <a:solidFill>
                <a:srgbClr val="37415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b="1" dirty="0">
              <a:solidFill>
                <a:srgbClr val="3741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bg-BG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Студентските практики (по МОН) да бъдат непрекъсната програма.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bg-BG" b="1" dirty="0">
              <a:solidFill>
                <a:srgbClr val="3741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  </a:t>
            </a:r>
            <a:r>
              <a:rPr lang="bg-BG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Въвеждане на микрокредити, които да позволяват на студентите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741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bg-BG" b="1" dirty="0">
                <a:solidFill>
                  <a:srgbClr val="3741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гъвкавост в организацията на времето им в университета и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solidFill>
                  <a:srgbClr val="3741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даващи възможност за ранна реализация.</a:t>
            </a:r>
            <a:endParaRPr lang="bg-BG" b="1" dirty="0">
              <a:solidFill>
                <a:srgbClr val="37415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9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83017-44DE-ADE4-C177-F58C2462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A430C0CF-0EF1-062B-39AF-F6B6CE790DD4}"/>
              </a:ext>
            </a:extLst>
          </p:cNvPr>
          <p:cNvSpPr txBox="1">
            <a:spLocks/>
          </p:cNvSpPr>
          <p:nvPr/>
        </p:nvSpPr>
        <p:spPr>
          <a:xfrm>
            <a:off x="465221" y="2604837"/>
            <a:ext cx="11261558" cy="16483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Clr>
                <a:schemeClr val="lt1"/>
              </a:buClr>
              <a:buSzPts val="2700"/>
              <a:buFont typeface="Arial" panose="020B0604020202020204" pitchFamily="34" charset="0"/>
              <a:buNone/>
            </a:pPr>
            <a:r>
              <a:rPr lang="bg-BG" sz="3600" dirty="0">
                <a:latin typeface="Montserrat Black"/>
                <a:ea typeface="Montserrat Black"/>
                <a:cs typeface="Montserrat Black"/>
                <a:sym typeface="Montserrat Black"/>
              </a:rPr>
              <a:t>Решението може да е радикално, без да е радикална промяната.</a:t>
            </a:r>
          </a:p>
        </p:txBody>
      </p:sp>
    </p:spTree>
    <p:extLst>
      <p:ext uri="{BB962C8B-B14F-4D97-AF65-F5344CB8AC3E}">
        <p14:creationId xmlns:p14="http://schemas.microsoft.com/office/powerpoint/2010/main" val="2891948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AFCDEB-57BB-C926-8AF7-F4B47D922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7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81A29-36BD-BA9B-3199-0A5C339D2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BC5CB0-B848-2B05-7593-0CC3E4759194}"/>
              </a:ext>
            </a:extLst>
          </p:cNvPr>
          <p:cNvSpPr/>
          <p:nvPr/>
        </p:nvSpPr>
        <p:spPr>
          <a:xfrm>
            <a:off x="-16636" y="0"/>
            <a:ext cx="12384481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F5D54-D754-D5A8-7F82-5048399AFE1A}"/>
              </a:ext>
            </a:extLst>
          </p:cNvPr>
          <p:cNvSpPr txBox="1"/>
          <p:nvPr/>
        </p:nvSpPr>
        <p:spPr>
          <a:xfrm>
            <a:off x="0" y="-1598859"/>
            <a:ext cx="8521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/>
              <a:t>Това е 2006, преди 20 години</a:t>
            </a:r>
            <a:endParaRPr lang="en-US" sz="48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183722-7CFA-D75F-7400-E124A8C07F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1" t="8462" r="1" b="6090"/>
          <a:stretch/>
        </p:blipFill>
        <p:spPr>
          <a:xfrm>
            <a:off x="-1" y="0"/>
            <a:ext cx="1225489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F21470-DD79-0DB7-3C07-825313476DA7}"/>
              </a:ext>
            </a:extLst>
          </p:cNvPr>
          <p:cNvSpPr txBox="1"/>
          <p:nvPr/>
        </p:nvSpPr>
        <p:spPr>
          <a:xfrm>
            <a:off x="8003957" y="5690285"/>
            <a:ext cx="3648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bg-BG" sz="3600" b="1" dirty="0">
                <a:solidFill>
                  <a:schemeClr val="bg1"/>
                </a:solidFill>
                <a:latin typeface="Montserrat" pitchFamily="2" charset="77"/>
              </a:rPr>
              <a:t>1950 – 2020</a:t>
            </a:r>
            <a:endParaRPr lang="en-US" sz="3600" b="1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827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5101F2-3B6C-46A5-B7F2-C3F15F7084A3}"/>
              </a:ext>
            </a:extLst>
          </p:cNvPr>
          <p:cNvSpPr txBox="1">
            <a:spLocks/>
          </p:cNvSpPr>
          <p:nvPr/>
        </p:nvSpPr>
        <p:spPr>
          <a:xfrm>
            <a:off x="2281847" y="4375666"/>
            <a:ext cx="8144094" cy="21403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all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rgbClr val="FFFFFF"/>
              </a:highlight>
              <a:uLnTx/>
              <a:uFillTx/>
              <a:latin typeface="Montserrat Black" panose="020B0604020202020204" charset="0"/>
              <a:ea typeface="Roboto Condensed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087D9E-B3EA-4CB2-B37F-D55628E61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607" y="1128408"/>
            <a:ext cx="9306786" cy="31146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BDE12D-22A4-753F-D9D9-572E38FEFC47}"/>
              </a:ext>
            </a:extLst>
          </p:cNvPr>
          <p:cNvSpPr txBox="1"/>
          <p:nvPr/>
        </p:nvSpPr>
        <p:spPr>
          <a:xfrm>
            <a:off x="5398109" y="4670229"/>
            <a:ext cx="590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/>
              <a:t>Създаваме възможности</a:t>
            </a:r>
          </a:p>
          <a:p>
            <a:r>
              <a:rPr lang="bg-BG" sz="2400"/>
              <a:t>Изграждаме таланти</a:t>
            </a:r>
          </a:p>
          <a:p>
            <a:r>
              <a:rPr lang="bg-BG" sz="2400"/>
              <a:t>Реализираме потенциала на региона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754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y be an image of 4 people and text that says 'Академия TechnoLab Каво ще получиш? Digital Mindset: ще мислиш като иноватор Toolbox: ще предвиждаш трендове събития Networking: ще срещнеш ментори от регионални компании Soft Skills: ще работиш в екип ще общуваш уверено На финала: Събитие, на което да обсъдим твоята идея (или проект) директно с компании в Business Networking среда! ЛЕКТОРИ Деница Янудова инж. Вилма Леонидова инж. Станислав Фотев инж. д-р Николай Беджев рганизатор: икт Клъстер- Варна За ученици от Варна Провеждане: ноември 2025 февруари 2026 За контакти: sdecheva@ictclustervarna.c com 087 665 8296'">
            <a:extLst>
              <a:ext uri="{FF2B5EF4-FFF2-40B4-BE49-F238E27FC236}">
                <a16:creationId xmlns:a16="http://schemas.microsoft.com/office/drawing/2014/main" id="{06733AFD-B2A5-CC54-D27E-735BD11EA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16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21F633-7DE1-1CE3-EB59-93FB4B8516FC}"/>
              </a:ext>
            </a:extLst>
          </p:cNvPr>
          <p:cNvSpPr txBox="1"/>
          <p:nvPr/>
        </p:nvSpPr>
        <p:spPr>
          <a:xfrm>
            <a:off x="5322276" y="678983"/>
            <a:ext cx="6564923" cy="5137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Technolab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: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отваря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вратите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на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компаниите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за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ученици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студенти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има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логистика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→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има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разход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→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има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цена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. </a:t>
            </a:r>
            <a:endParaRPr lang="bg-BG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Стипендии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: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Предстои предложение за учредяване на </a:t>
            </a:r>
            <a:r>
              <a:rPr lang="bg-BG" sz="20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фонд „стипендии“ за подкрепа на ученици и студенти.</a:t>
            </a:r>
            <a:endParaRPr lang="bg-BG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Целогодишни</a:t>
            </a:r>
            <a:r>
              <a:rPr lang="en-US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стажове</a:t>
            </a:r>
            <a:r>
              <a:rPr lang="en-US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(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ученици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студенти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):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продължителна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ангажираност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проекти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менторство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демо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дни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.</a:t>
            </a:r>
            <a:endParaRPr lang="bg-BG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Уъркшопи</a:t>
            </a:r>
            <a:r>
              <a:rPr lang="en-US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за</a:t>
            </a:r>
            <a:r>
              <a:rPr lang="en-US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учители</a:t>
            </a:r>
            <a:r>
              <a:rPr lang="bg-BG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:</a:t>
            </a:r>
            <a:r>
              <a:rPr lang="en-US" sz="20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„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нови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знания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“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по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актуални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теми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свързани със съвместната ни работа: 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ИИ, 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работа с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данни</a:t>
            </a:r>
            <a:r>
              <a:rPr lang="en-US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продуктов</a:t>
            </a:r>
            <a:r>
              <a:rPr lang="bg-BG" sz="20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дизайн</a:t>
            </a:r>
            <a:r>
              <a:rPr lang="bg-BG" sz="20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.</a:t>
            </a:r>
            <a:endParaRPr lang="bg-BG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2D5DB-FB78-3F2F-6123-43AC47A91224}"/>
              </a:ext>
            </a:extLst>
          </p:cNvPr>
          <p:cNvSpPr txBox="1"/>
          <p:nvPr/>
        </p:nvSpPr>
        <p:spPr>
          <a:xfrm>
            <a:off x="-1143000" y="-1569660"/>
            <a:ext cx="1760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b="1" dirty="0"/>
              <a:t>И това вече ни води до там, за което сме тук – градът като… какво правим за да е възможно учене чрез правене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18009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 flipH="1">
            <a:off x="1604" y="-659273"/>
            <a:ext cx="12190396" cy="6702194"/>
          </a:xfrm>
          <a:prstGeom prst="wave">
            <a:avLst>
              <a:gd name="adj1" fmla="val 1977"/>
              <a:gd name="adj2" fmla="val 0"/>
            </a:avLst>
          </a:prstGeom>
          <a:gradFill>
            <a:gsLst>
              <a:gs pos="0">
                <a:srgbClr val="2B3FA5"/>
              </a:gs>
              <a:gs pos="24000">
                <a:srgbClr val="2B3FA5"/>
              </a:gs>
              <a:gs pos="100000">
                <a:srgbClr val="2CD0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426881" y="3699820"/>
            <a:ext cx="7375200" cy="1319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lang="bg-BG" sz="1800" b="1" i="0" u="none" strike="noStrike" cap="none" dirty="0">
              <a:solidFill>
                <a:schemeClr val="bg1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bg-BG" sz="1600" b="1" i="0" u="none" strike="noStrike" cap="none" dirty="0">
                <a:solidFill>
                  <a:schemeClr val="bg1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Емил Цанков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bg-BG" sz="1600" b="1" i="0" u="none" strike="noStrike" cap="none" dirty="0">
                <a:solidFill>
                  <a:schemeClr val="bg1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Председател на Управителен Съвет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bg-BG" sz="1600" b="1" i="0" u="none" strike="noStrike" cap="none" dirty="0">
                <a:solidFill>
                  <a:schemeClr val="bg1"/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ИКТ Клъстер - Варна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body" idx="1"/>
          </p:nvPr>
        </p:nvSpPr>
        <p:spPr>
          <a:xfrm>
            <a:off x="4635066" y="2394272"/>
            <a:ext cx="7167015" cy="1162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indent="0" algn="r">
              <a:lnSpc>
                <a:spcPct val="110000"/>
              </a:lnSpc>
              <a:buClr>
                <a:schemeClr val="lt1"/>
              </a:buClr>
              <a:buSzPts val="2700"/>
              <a:buNone/>
            </a:pPr>
            <a:r>
              <a:rPr lang="bg-BG" b="1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ПРИЛОЖНО ОБУЧЕНИЕ В БЪРЗАТА ЛЕНТА: ТЕХНОЛОГИЯ ЗА УСПЕХА</a:t>
            </a:r>
            <a:endParaRPr lang="bg-BG" dirty="0">
              <a:solidFill>
                <a:schemeClr val="lt1"/>
              </a:solidFill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5317" y="2532964"/>
            <a:ext cx="3107463" cy="1024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"/>
          <p:cNvCxnSpPr/>
          <p:nvPr/>
        </p:nvCxnSpPr>
        <p:spPr>
          <a:xfrm>
            <a:off x="4611964" y="2099098"/>
            <a:ext cx="0" cy="173609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89;p1">
            <a:extLst>
              <a:ext uri="{FF2B5EF4-FFF2-40B4-BE49-F238E27FC236}">
                <a16:creationId xmlns:a16="http://schemas.microsoft.com/office/drawing/2014/main" id="{EBAF68B9-1443-193F-8392-4DE02F5ED7E9}"/>
              </a:ext>
            </a:extLst>
          </p:cNvPr>
          <p:cNvSpPr txBox="1"/>
          <p:nvPr/>
        </p:nvSpPr>
        <p:spPr>
          <a:xfrm>
            <a:off x="4426881" y="6016394"/>
            <a:ext cx="7375200" cy="889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bg-BG" sz="180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  <a:ea typeface="Calibri"/>
                <a:cs typeface="Calibri"/>
                <a:sym typeface="Calibri"/>
              </a:rPr>
              <a:t>Варна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  <a:cs typeface="Calibri"/>
                <a:sym typeface="Calibri"/>
              </a:rPr>
              <a:t>24 Септември 2026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2781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426</Words>
  <Application>Microsoft Office PowerPoint</Application>
  <PresentationFormat>Widescreen</PresentationFormat>
  <Paragraphs>54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Montserrat</vt:lpstr>
      <vt:lpstr>Montserrat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 Tsankov</dc:creator>
  <cp:lastModifiedBy>Rumi Dilova</cp:lastModifiedBy>
  <cp:revision>21</cp:revision>
  <dcterms:created xsi:type="dcterms:W3CDTF">2025-10-07T14:06:57Z</dcterms:created>
  <dcterms:modified xsi:type="dcterms:W3CDTF">2026-09-24T09:35:08Z</dcterms:modified>
</cp:coreProperties>
</file>