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8" r:id="rId4"/>
    <p:sldId id="260" r:id="rId5"/>
    <p:sldId id="261" r:id="rId6"/>
    <p:sldId id="262" r:id="rId7"/>
    <p:sldId id="263" r:id="rId8"/>
    <p:sldId id="264" r:id="rId9"/>
    <p:sldId id="265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47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6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36534" y="0"/>
            <a:ext cx="7616952" cy="6858000"/>
          </a:xfrm>
          <a:prstGeom prst="rect">
            <a:avLst/>
          </a:prstGeom>
          <a:solidFill>
            <a:srgbClr val="0C26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53674" y="1037594"/>
            <a:ext cx="6309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3100" b="1" i="0" dirty="0">
                <a:solidFill>
                  <a:srgbClr val="FFFFFF"/>
                </a:solidFill>
                <a:latin typeface="Aptos Display"/>
              </a:rPr>
              <a:t>ДЕЦАТА НА БЪДЕЩЕТО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3674" y="2052612"/>
            <a:ext cx="6217920" cy="7315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400" b="0" i="0">
                <a:solidFill>
                  <a:srgbClr val="E0F1EF"/>
                </a:solidFill>
                <a:latin typeface="Aptos Display"/>
              </a:rPr>
              <a:t>с Монтесори метода от миналото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2537" y="5958462"/>
            <a:ext cx="11669463" cy="29854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700" b="0" i="0" dirty="0" err="1">
                <a:solidFill>
                  <a:srgbClr val="FFFFFF"/>
                </a:solidFill>
                <a:latin typeface="Aptos"/>
              </a:rPr>
              <a:t>Как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lang="bg-BG" sz="1700" dirty="0" smtClean="0">
                <a:solidFill>
                  <a:srgbClr val="FFFFFF"/>
                </a:solidFill>
                <a:latin typeface="Aptos"/>
              </a:rPr>
              <a:t>научният труд</a:t>
            </a:r>
            <a:r>
              <a:rPr sz="1700" b="0" i="0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на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Мария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Монтесори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се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 smtClean="0">
                <a:solidFill>
                  <a:srgbClr val="FFFFFF"/>
                </a:solidFill>
                <a:latin typeface="Aptos"/>
              </a:rPr>
              <a:t>среща</a:t>
            </a:r>
            <a:r>
              <a:rPr lang="bg-BG" sz="170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 smtClean="0">
                <a:solidFill>
                  <a:srgbClr val="FFFFFF"/>
                </a:solidFill>
                <a:latin typeface="Aptos"/>
              </a:rPr>
              <a:t>със</a:t>
            </a:r>
            <a:r>
              <a:rPr sz="1700" b="0" i="0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съвременната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наука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и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нуждите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на</a:t>
            </a:r>
            <a:r>
              <a:rPr sz="1700" b="0" i="0" dirty="0">
                <a:solidFill>
                  <a:srgbClr val="FFFFFF"/>
                </a:solidFill>
                <a:latin typeface="Aptos"/>
              </a:rPr>
              <a:t> XXI </a:t>
            </a:r>
            <a:r>
              <a:rPr sz="1700" b="0" i="0" dirty="0" err="1">
                <a:solidFill>
                  <a:srgbClr val="FFFFFF"/>
                </a:solidFill>
                <a:latin typeface="Aptos"/>
              </a:rPr>
              <a:t>век</a:t>
            </a:r>
            <a:endParaRPr sz="1700" b="0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10912" y="4590288"/>
            <a:ext cx="1188720" cy="73152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53892" y="3286369"/>
            <a:ext cx="566928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00" b="1" i="0" dirty="0">
                <a:solidFill>
                  <a:srgbClr val="E0F1EF"/>
                </a:solidFill>
                <a:latin typeface="Aptos"/>
              </a:rPr>
              <a:t>EDUFOR VARNA 2026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42" y="1037594"/>
            <a:ext cx="6547671" cy="4365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75" y="0"/>
            <a:ext cx="10939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0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48" y="0"/>
            <a:ext cx="10964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0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10881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800" b="1" i="0">
                <a:solidFill>
                  <a:srgbClr val="0C2639"/>
                </a:solidFill>
                <a:latin typeface="Aptos Display"/>
              </a:rPr>
              <a:t>Какви качества ще са нужни през XXI век?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" y="1024128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250" b="1" i="0">
                <a:solidFill>
                  <a:srgbClr val="1F9D97"/>
                </a:solidFill>
                <a:latin typeface="Aptos"/>
              </a:rPr>
              <a:t>IBM Global CEO Study • 2011–2012 • 1 709 ръководители • 64 държави • 18 индустрии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481328"/>
            <a:ext cx="960120" cy="50292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828800"/>
            <a:ext cx="3291840" cy="16916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7240" y="2057400"/>
            <a:ext cx="1572768" cy="2423160"/>
          </a:xfrm>
          <a:prstGeom prst="roundRect">
            <a:avLst/>
          </a:prstGeom>
          <a:solidFill>
            <a:srgbClr val="F6F8F7"/>
          </a:solidFill>
          <a:ln>
            <a:solidFill>
              <a:srgbClr val="E0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2331720"/>
            <a:ext cx="1353312" cy="5943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500" b="1" i="0">
                <a:solidFill>
                  <a:srgbClr val="1F9D97"/>
                </a:solidFill>
                <a:latin typeface="Aptos"/>
              </a:rPr>
              <a:t>75%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3432500"/>
            <a:ext cx="1316736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200" b="1" i="0" dirty="0" err="1">
                <a:solidFill>
                  <a:srgbClr val="0C2639"/>
                </a:solidFill>
                <a:latin typeface="Aptos"/>
              </a:rPr>
              <a:t>Сътрудничество</a:t>
            </a:r>
            <a:endParaRPr sz="12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560320" y="2057400"/>
            <a:ext cx="1572768" cy="2423160"/>
          </a:xfrm>
          <a:prstGeom prst="roundRect">
            <a:avLst/>
          </a:prstGeom>
          <a:solidFill>
            <a:srgbClr val="F6F8F7"/>
          </a:solidFill>
          <a:ln>
            <a:solidFill>
              <a:srgbClr val="E0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70048" y="2331720"/>
            <a:ext cx="1353312" cy="5943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500" b="1" i="0">
                <a:solidFill>
                  <a:srgbClr val="F2A734"/>
                </a:solidFill>
                <a:latin typeface="Aptos"/>
              </a:rPr>
              <a:t>67%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88336" y="3154680"/>
            <a:ext cx="1316736" cy="7772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0C2639"/>
                </a:solidFill>
                <a:latin typeface="Aptos"/>
              </a:rPr>
              <a:t>Комуникация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057400"/>
            <a:ext cx="1572768" cy="2423160"/>
          </a:xfrm>
          <a:prstGeom prst="roundRect">
            <a:avLst/>
          </a:prstGeom>
          <a:solidFill>
            <a:srgbClr val="F6F8F7"/>
          </a:solidFill>
          <a:ln>
            <a:solidFill>
              <a:srgbClr val="E0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53128" y="2331720"/>
            <a:ext cx="1353312" cy="5943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500" b="1" i="0">
                <a:solidFill>
                  <a:srgbClr val="1F9D97"/>
                </a:solidFill>
                <a:latin typeface="Aptos"/>
              </a:rPr>
              <a:t>61%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1416" y="3154680"/>
            <a:ext cx="1316736" cy="7772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0C2639"/>
                </a:solidFill>
                <a:latin typeface="Aptos"/>
              </a:rPr>
              <a:t>Креативност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2057400"/>
            <a:ext cx="1572768" cy="2423160"/>
          </a:xfrm>
          <a:prstGeom prst="roundRect">
            <a:avLst/>
          </a:prstGeom>
          <a:solidFill>
            <a:srgbClr val="F6F8F7"/>
          </a:solidFill>
          <a:ln>
            <a:solidFill>
              <a:srgbClr val="E0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36208" y="2331720"/>
            <a:ext cx="1353312" cy="59436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500" b="1" i="0">
                <a:solidFill>
                  <a:srgbClr val="F2A734"/>
                </a:solidFill>
                <a:latin typeface="Aptos"/>
              </a:rPr>
              <a:t>61%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54496" y="3154680"/>
            <a:ext cx="1316736" cy="7772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>
                <a:solidFill>
                  <a:srgbClr val="0C2639"/>
                </a:solidFill>
                <a:latin typeface="Aptos"/>
              </a:rPr>
              <a:t>Гъвкавост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32003"/>
            <a:ext cx="9784080" cy="56015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700" b="1" i="0" dirty="0" err="1">
                <a:solidFill>
                  <a:srgbClr val="0C2639"/>
                </a:solidFill>
                <a:latin typeface="Aptos"/>
              </a:rPr>
              <a:t>Същите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човешки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качества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,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които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бизнесът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идентифицира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като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критични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,
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са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ежедневни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цели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на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 smtClean="0">
                <a:solidFill>
                  <a:srgbClr val="0C2639"/>
                </a:solidFill>
                <a:latin typeface="Aptos"/>
              </a:rPr>
              <a:t>подготвена</a:t>
            </a:r>
            <a:r>
              <a:rPr lang="bg-BG" sz="1700" b="1" i="0" dirty="0" smtClean="0">
                <a:solidFill>
                  <a:srgbClr val="0C2639"/>
                </a:solidFill>
                <a:latin typeface="Aptos"/>
              </a:rPr>
              <a:t>та</a:t>
            </a:r>
            <a:r>
              <a:rPr sz="1700" b="1" i="0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0C2639"/>
                </a:solidFill>
                <a:latin typeface="Aptos"/>
              </a:rPr>
              <a:t>учебна</a:t>
            </a:r>
            <a:r>
              <a:rPr sz="17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0" dirty="0" err="1" smtClean="0">
                <a:solidFill>
                  <a:srgbClr val="0C2639"/>
                </a:solidFill>
                <a:latin typeface="Aptos"/>
              </a:rPr>
              <a:t>среда</a:t>
            </a:r>
            <a:r>
              <a:rPr lang="bg-BG" sz="1700" b="1" i="0" dirty="0" smtClean="0">
                <a:solidFill>
                  <a:srgbClr val="0C2639"/>
                </a:solidFill>
                <a:latin typeface="Aptos"/>
              </a:rPr>
              <a:t> в Монтесори</a:t>
            </a:r>
            <a:r>
              <a:rPr sz="1700" b="1" i="0" dirty="0" smtClean="0">
                <a:solidFill>
                  <a:srgbClr val="0C2639"/>
                </a:solidFill>
                <a:latin typeface="Aptos"/>
              </a:rPr>
              <a:t>.</a:t>
            </a:r>
            <a:endParaRPr sz="17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0" y="5897880"/>
            <a:ext cx="10424160" cy="3200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950" b="0" i="0">
                <a:solidFill>
                  <a:srgbClr val="64767E"/>
                </a:solidFill>
                <a:latin typeface="Aptos"/>
              </a:rPr>
              <a:t>Източник: IBM Institute for Business Value, Leading Through Connections — Global CEO Study 2012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537960"/>
            <a:ext cx="10881360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50" b="0" i="0">
                <a:solidFill>
                  <a:srgbClr val="64767E"/>
                </a:solidFill>
                <a:latin typeface="Aptos"/>
              </a:rPr>
              <a:t>VERITAS Montessori School of Varna  •  EDUFOR VARNA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6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10881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 Display"/>
              </a:rPr>
              <a:t>Изпълнителните функции са основа за преносимите умения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481328"/>
            <a:ext cx="960120" cy="50292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76656" y="2098176"/>
            <a:ext cx="5760720" cy="10972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700" b="1" i="1" dirty="0">
                <a:solidFill>
                  <a:srgbClr val="FFFFFF"/>
                </a:solidFill>
                <a:latin typeface="Aptos"/>
              </a:rPr>
              <a:t>„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Най-важният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период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в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живота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не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е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университетският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,
а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най-ранният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—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от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раждането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до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шестгодишна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FFFFFF"/>
                </a:solidFill>
                <a:latin typeface="Aptos"/>
              </a:rPr>
              <a:t>възраст</a:t>
            </a:r>
            <a:r>
              <a:rPr sz="1700" b="1" i="1" dirty="0">
                <a:solidFill>
                  <a:srgbClr val="FFFFFF"/>
                </a:solidFill>
                <a:latin typeface="Aptos"/>
              </a:rPr>
              <a:t>.“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5560" y="3491466"/>
            <a:ext cx="2743200" cy="2743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100" b="1" i="0" dirty="0" err="1">
                <a:solidFill>
                  <a:srgbClr val="E0F1EF"/>
                </a:solidFill>
                <a:latin typeface="Aptos"/>
              </a:rPr>
              <a:t>Мария</a:t>
            </a:r>
            <a:r>
              <a:rPr sz="1100" b="1" i="0" dirty="0">
                <a:solidFill>
                  <a:srgbClr val="E0F1EF"/>
                </a:solidFill>
                <a:latin typeface="Aptos"/>
              </a:rPr>
              <a:t> </a:t>
            </a:r>
            <a:r>
              <a:rPr sz="1100" b="1" i="0" dirty="0" err="1">
                <a:solidFill>
                  <a:srgbClr val="E0F1EF"/>
                </a:solidFill>
                <a:latin typeface="Aptos"/>
              </a:rPr>
              <a:t>Монтесори</a:t>
            </a:r>
            <a:endParaRPr sz="1100" b="1" i="0" dirty="0">
              <a:solidFill>
                <a:srgbClr val="E0F1EF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12280" y="1783080"/>
            <a:ext cx="2148840" cy="658368"/>
          </a:xfrm>
          <a:prstGeom prst="roundRect">
            <a:avLst/>
          </a:prstGeom>
          <a:solidFill>
            <a:srgbClr val="1F9D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85432" y="1966337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>
                <a:solidFill>
                  <a:srgbClr val="0C2639"/>
                </a:solidFill>
                <a:latin typeface="Aptos"/>
              </a:rPr>
              <a:t>Самостоятелност</a:t>
            </a:r>
            <a:endParaRPr sz="13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12280" y="2743200"/>
            <a:ext cx="2148840" cy="658368"/>
          </a:xfrm>
          <a:prstGeom prst="round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85432" y="2926458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>
                <a:solidFill>
                  <a:srgbClr val="0C2639"/>
                </a:solidFill>
                <a:latin typeface="Aptos"/>
              </a:rPr>
              <a:t>Адаптивност</a:t>
            </a:r>
            <a:endParaRPr sz="13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12280" y="3703320"/>
            <a:ext cx="2148840" cy="658368"/>
          </a:xfrm>
          <a:prstGeom prst="roundRect">
            <a:avLst/>
          </a:prstGeom>
          <a:solidFill>
            <a:srgbClr val="1F9D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85432" y="3886578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>
                <a:solidFill>
                  <a:srgbClr val="0C2639"/>
                </a:solidFill>
                <a:latin typeface="Aptos"/>
              </a:rPr>
              <a:t>Критическо</a:t>
            </a:r>
            <a:r>
              <a:rPr sz="130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300" b="1" i="0" dirty="0" err="1">
                <a:solidFill>
                  <a:srgbClr val="0C2639"/>
                </a:solidFill>
                <a:latin typeface="Aptos"/>
              </a:rPr>
              <a:t>мислене</a:t>
            </a:r>
            <a:endParaRPr sz="13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12280" y="4663440"/>
            <a:ext cx="2148840" cy="658368"/>
          </a:xfrm>
          <a:prstGeom prst="round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85432" y="4846698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>
                <a:solidFill>
                  <a:srgbClr val="0C2639"/>
                </a:solidFill>
                <a:latin typeface="Aptos"/>
              </a:rPr>
              <a:t>Комуникация</a:t>
            </a:r>
            <a:endParaRPr sz="13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235440" y="2258568"/>
            <a:ext cx="2148840" cy="658368"/>
          </a:xfrm>
          <a:prstGeom prst="roundRect">
            <a:avLst/>
          </a:prstGeom>
          <a:solidFill>
            <a:srgbClr val="1F9D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08592" y="2441826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>
                <a:solidFill>
                  <a:srgbClr val="0C2639"/>
                </a:solidFill>
                <a:latin typeface="Aptos"/>
              </a:rPr>
              <a:t>Сътрудничество</a:t>
            </a:r>
            <a:endParaRPr sz="130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235440" y="3218688"/>
            <a:ext cx="2148840" cy="658368"/>
          </a:xfrm>
          <a:prstGeom prst="round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08592" y="3401946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>
                <a:solidFill>
                  <a:srgbClr val="0C2639"/>
                </a:solidFill>
                <a:latin typeface="Aptos"/>
              </a:rPr>
              <a:t>Решаване</a:t>
            </a:r>
            <a:r>
              <a:rPr sz="115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150" b="1" i="0" dirty="0" err="1">
                <a:solidFill>
                  <a:srgbClr val="0C2639"/>
                </a:solidFill>
                <a:latin typeface="Aptos"/>
              </a:rPr>
              <a:t>на</a:t>
            </a:r>
            <a:r>
              <a:rPr sz="115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150" b="1" i="0" dirty="0" err="1">
                <a:solidFill>
                  <a:srgbClr val="0C2639"/>
                </a:solidFill>
                <a:latin typeface="Aptos"/>
              </a:rPr>
              <a:t>проблеми</a:t>
            </a:r>
            <a:endParaRPr sz="115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235440" y="4178808"/>
            <a:ext cx="2148840" cy="658368"/>
          </a:xfrm>
          <a:prstGeom prst="roundRect">
            <a:avLst/>
          </a:prstGeom>
          <a:solidFill>
            <a:srgbClr val="1F9D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08592" y="4362066"/>
            <a:ext cx="1993392" cy="23698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300" b="1" i="0" dirty="0" err="1" smtClean="0">
                <a:solidFill>
                  <a:srgbClr val="0C2639"/>
                </a:solidFill>
                <a:latin typeface="Aptos"/>
              </a:rPr>
              <a:t>Учене</a:t>
            </a:r>
            <a:r>
              <a:rPr lang="bg-BG" sz="1300" b="1" i="0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1300" b="1" i="0" dirty="0" err="1" smtClean="0">
                <a:solidFill>
                  <a:srgbClr val="0C2639"/>
                </a:solidFill>
                <a:latin typeface="Aptos"/>
              </a:rPr>
              <a:t>през</a:t>
            </a:r>
            <a:r>
              <a:rPr sz="1150" b="1" i="0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1150" b="1" i="0" dirty="0" err="1">
                <a:solidFill>
                  <a:srgbClr val="0C2639"/>
                </a:solidFill>
                <a:latin typeface="Aptos"/>
              </a:rPr>
              <a:t>целия</a:t>
            </a:r>
            <a:r>
              <a:rPr sz="115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150" b="1" i="0" dirty="0" err="1">
                <a:solidFill>
                  <a:srgbClr val="0C2639"/>
                </a:solidFill>
                <a:latin typeface="Aptos"/>
              </a:rPr>
              <a:t>живот</a:t>
            </a:r>
            <a:endParaRPr sz="115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1689" y="5968800"/>
            <a:ext cx="1024128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Преносимите умения не са отделен „предмет“ — те се изграждат чрез начина, по който детето учи.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37960"/>
            <a:ext cx="10881360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50" b="0" i="0">
                <a:solidFill>
                  <a:srgbClr val="64767E"/>
                </a:solidFill>
                <a:latin typeface="Aptos"/>
              </a:rPr>
              <a:t>VERITAS Montessori School of Varna  •  EDUFOR VARNA 2026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322" y="3073830"/>
            <a:ext cx="3594534" cy="2575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10881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800" b="1" i="0">
                <a:solidFill>
                  <a:srgbClr val="0C2639"/>
                </a:solidFill>
                <a:latin typeface="Aptos Display"/>
              </a:rPr>
              <a:t>Монтесори през очите на съвременниците 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" y="1059186"/>
            <a:ext cx="1060704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b="1" i="0" dirty="0" err="1">
                <a:solidFill>
                  <a:srgbClr val="1F9D97"/>
                </a:solidFill>
                <a:latin typeface="Aptos"/>
              </a:rPr>
              <a:t>Томас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F9D97"/>
                </a:solidFill>
                <a:latin typeface="Aptos"/>
              </a:rPr>
              <a:t>Едисън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• 1915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481328"/>
            <a:ext cx="960120" cy="50292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83080"/>
            <a:ext cx="4709160" cy="4251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5669280" y="1828800"/>
            <a:ext cx="5577840" cy="3429000"/>
          </a:xfrm>
          <a:prstGeom prst="roundRect">
            <a:avLst/>
          </a:prstGeom>
          <a:solidFill>
            <a:srgbClr val="F6F8F7"/>
          </a:solidFill>
          <a:ln>
            <a:solidFill>
              <a:srgbClr val="E1E8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89320" y="2653278"/>
            <a:ext cx="4937760" cy="1421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800" b="1" i="1" dirty="0">
                <a:solidFill>
                  <a:srgbClr val="0C2639"/>
                </a:solidFill>
                <a:latin typeface="Aptos"/>
              </a:rPr>
              <a:t>„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Харесвам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метода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Монтесори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.
</a:t>
            </a:r>
            <a:r>
              <a:rPr sz="1800" b="1" i="1" dirty="0" err="1" smtClean="0">
                <a:solidFill>
                  <a:srgbClr val="0C2639"/>
                </a:solidFill>
                <a:latin typeface="Aptos"/>
              </a:rPr>
              <a:t>Той</a:t>
            </a:r>
            <a:r>
              <a:rPr sz="1800" b="1" i="1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учи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чрез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игра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. </a:t>
            </a:r>
            <a:endParaRPr lang="bg-BG" sz="1800" b="1" i="1" dirty="0" smtClean="0">
              <a:solidFill>
                <a:srgbClr val="0C2639"/>
              </a:solidFill>
              <a:latin typeface="Aptos"/>
            </a:endParaRPr>
          </a:p>
          <a:p>
            <a:pPr algn="l"/>
            <a:r>
              <a:rPr sz="1800" b="1" i="1" dirty="0" err="1" smtClean="0">
                <a:solidFill>
                  <a:srgbClr val="0C2639"/>
                </a:solidFill>
                <a:latin typeface="Aptos"/>
              </a:rPr>
              <a:t>Той</a:t>
            </a:r>
            <a:r>
              <a:rPr sz="1800" b="1" i="1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превръща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ученето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в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удоволствие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.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Той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следва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естественото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развитие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на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800" b="1" i="1" dirty="0" err="1">
                <a:solidFill>
                  <a:srgbClr val="0C2639"/>
                </a:solidFill>
                <a:latin typeface="Aptos"/>
              </a:rPr>
              <a:t>човека</a:t>
            </a:r>
            <a:r>
              <a:rPr sz="1800" b="1" i="1" dirty="0">
                <a:solidFill>
                  <a:srgbClr val="0C2639"/>
                </a:solidFill>
                <a:latin typeface="Aptos"/>
              </a:rPr>
              <a:t>.“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20" y="4765405"/>
            <a:ext cx="4572000" cy="34471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000" b="1" i="0" dirty="0" err="1">
                <a:solidFill>
                  <a:srgbClr val="1F9D97"/>
                </a:solidFill>
                <a:latin typeface="Aptos"/>
              </a:rPr>
              <a:t>Томас</a:t>
            </a:r>
            <a:r>
              <a:rPr sz="2000"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rgbClr val="1F9D97"/>
                </a:solidFill>
                <a:latin typeface="Aptos"/>
              </a:rPr>
              <a:t>Едисън</a:t>
            </a:r>
            <a:r>
              <a:rPr sz="2000" b="1" i="0" dirty="0">
                <a:solidFill>
                  <a:srgbClr val="1F9D97"/>
                </a:solidFill>
                <a:latin typeface="Aptos"/>
              </a:rPr>
              <a:t> • 1915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537960"/>
            <a:ext cx="10881360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50" b="0" i="0">
                <a:solidFill>
                  <a:srgbClr val="64767E"/>
                </a:solidFill>
                <a:latin typeface="Aptos"/>
              </a:rPr>
              <a:t>VERITAS Montessori School of Varna  •  EDUFOR VARNA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10881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800" b="1" i="0">
                <a:solidFill>
                  <a:srgbClr val="0C2639"/>
                </a:solidFill>
                <a:latin typeface="Aptos Display"/>
              </a:rPr>
              <a:t>Монтесори и предприемаческото мислене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" y="1059186"/>
            <a:ext cx="1060704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b="1" i="0" dirty="0" err="1">
                <a:solidFill>
                  <a:srgbClr val="1F9D97"/>
                </a:solidFill>
                <a:latin typeface="Aptos"/>
              </a:rPr>
              <a:t>Лари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F9D97"/>
                </a:solidFill>
                <a:latin typeface="Aptos"/>
              </a:rPr>
              <a:t>Пейдж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и </a:t>
            </a:r>
            <a:r>
              <a:rPr b="1" i="0" dirty="0" err="1">
                <a:solidFill>
                  <a:srgbClr val="1F9D97"/>
                </a:solidFill>
                <a:latin typeface="Aptos"/>
              </a:rPr>
              <a:t>Сергей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F9D97"/>
                </a:solidFill>
                <a:latin typeface="Aptos"/>
              </a:rPr>
              <a:t>Брин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• Google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76656" y="1481328"/>
            <a:ext cx="960120" cy="50292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37360"/>
            <a:ext cx="4846320" cy="4297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5806440" y="1783080"/>
            <a:ext cx="53949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9048" y="2456545"/>
            <a:ext cx="4754880" cy="22402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700" b="1" i="1" dirty="0">
                <a:solidFill>
                  <a:srgbClr val="0C2639"/>
                </a:solidFill>
                <a:latin typeface="Aptos"/>
              </a:rPr>
              <a:t>„И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двамата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ходехме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в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Монтесори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училище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.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Това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беше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част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от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подготовката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ни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да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бъдем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мотивирани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,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да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задаваме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въпроси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за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света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и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да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правим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нещата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по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различен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1700" b="1" i="1" dirty="0" err="1">
                <a:solidFill>
                  <a:srgbClr val="0C2639"/>
                </a:solidFill>
                <a:latin typeface="Aptos"/>
              </a:rPr>
              <a:t>начин</a:t>
            </a:r>
            <a:r>
              <a:rPr sz="1700" b="1" i="1" dirty="0">
                <a:solidFill>
                  <a:srgbClr val="0C2639"/>
                </a:solidFill>
                <a:latin typeface="Aptos"/>
              </a:rPr>
              <a:t>.“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4765405"/>
            <a:ext cx="4114800" cy="34471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000" b="1" i="0" dirty="0" err="1">
                <a:solidFill>
                  <a:srgbClr val="1F9D97"/>
                </a:solidFill>
                <a:latin typeface="Aptos"/>
              </a:rPr>
              <a:t>Лари</a:t>
            </a:r>
            <a:r>
              <a:rPr sz="2000"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rgbClr val="1F9D97"/>
                </a:solidFill>
                <a:latin typeface="Aptos"/>
              </a:rPr>
              <a:t>Пейдж</a:t>
            </a:r>
            <a:r>
              <a:rPr sz="2000" b="1" i="0" dirty="0">
                <a:solidFill>
                  <a:srgbClr val="1F9D97"/>
                </a:solidFill>
                <a:latin typeface="Aptos"/>
              </a:rPr>
              <a:t> • 2004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537960"/>
            <a:ext cx="10881360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50" b="0" i="0">
                <a:solidFill>
                  <a:srgbClr val="64767E"/>
                </a:solidFill>
                <a:latin typeface="Aptos"/>
              </a:rPr>
              <a:t>VERITAS Montessori School of Varna  •  EDUFOR VARNA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10881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800" b="1" i="0">
                <a:solidFill>
                  <a:srgbClr val="0C2639"/>
                </a:solidFill>
                <a:latin typeface="Aptos Display"/>
              </a:rPr>
              <a:t>Любознателност и чувствителност към света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" y="1059186"/>
            <a:ext cx="1060704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b="1" i="0" dirty="0" err="1">
                <a:solidFill>
                  <a:srgbClr val="1F9D97"/>
                </a:solidFill>
                <a:latin typeface="Aptos"/>
              </a:rPr>
              <a:t>Габриел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F9D97"/>
                </a:solidFill>
                <a:latin typeface="Aptos"/>
              </a:rPr>
              <a:t>Гарсия</a:t>
            </a:r>
            <a:r>
              <a:rPr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1F9D97"/>
                </a:solidFill>
                <a:latin typeface="Aptos"/>
              </a:rPr>
              <a:t>Маркес</a:t>
            </a:r>
            <a:endParaRPr b="1" i="0" dirty="0">
              <a:solidFill>
                <a:srgbClr val="1F9D97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6656" y="1481328"/>
            <a:ext cx="960120" cy="50292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737360"/>
            <a:ext cx="3657600" cy="438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381138" y="2264515"/>
            <a:ext cx="6035040" cy="15758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2000" b="1" i="1" dirty="0">
                <a:solidFill>
                  <a:srgbClr val="0C2639"/>
                </a:solidFill>
                <a:latin typeface="Aptos"/>
              </a:rPr>
              <a:t>„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Не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вярвам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,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че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има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метод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по-добър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от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 smtClean="0">
                <a:solidFill>
                  <a:srgbClr val="0C2639"/>
                </a:solidFill>
                <a:latin typeface="Aptos"/>
              </a:rPr>
              <a:t>Монтесори</a:t>
            </a:r>
            <a:r>
              <a:rPr sz="2000" b="1" i="1" dirty="0" smtClean="0">
                <a:solidFill>
                  <a:srgbClr val="0C2639"/>
                </a:solidFill>
                <a:latin typeface="Aptos"/>
              </a:rPr>
              <a:t>,</a:t>
            </a:r>
            <a:r>
              <a:rPr lang="bg-BG" sz="2000" b="1" i="1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 smtClean="0">
                <a:solidFill>
                  <a:srgbClr val="0C2639"/>
                </a:solidFill>
                <a:latin typeface="Aptos"/>
              </a:rPr>
              <a:t>който</a:t>
            </a:r>
            <a:r>
              <a:rPr sz="2000" b="1" i="1" dirty="0" smtClean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да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прави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децата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чувствителни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към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красотите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на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света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
и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да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събужда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тяхната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любознателност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към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тайните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на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 </a:t>
            </a:r>
            <a:r>
              <a:rPr sz="2000" b="1" i="1" dirty="0" err="1">
                <a:solidFill>
                  <a:srgbClr val="0C2639"/>
                </a:solidFill>
                <a:latin typeface="Aptos"/>
              </a:rPr>
              <a:t>живота</a:t>
            </a:r>
            <a:r>
              <a:rPr sz="2000" b="1" i="1" dirty="0">
                <a:solidFill>
                  <a:srgbClr val="0C2639"/>
                </a:solidFill>
                <a:latin typeface="Aptos"/>
              </a:rPr>
              <a:t>.“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81138" y="4672080"/>
            <a:ext cx="4114800" cy="34471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000" b="1" i="0" dirty="0" err="1">
                <a:solidFill>
                  <a:srgbClr val="1F9D97"/>
                </a:solidFill>
                <a:latin typeface="Aptos"/>
              </a:rPr>
              <a:t>Габриел</a:t>
            </a:r>
            <a:r>
              <a:rPr sz="2000"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rgbClr val="1F9D97"/>
                </a:solidFill>
                <a:latin typeface="Aptos"/>
              </a:rPr>
              <a:t>Гарсия</a:t>
            </a:r>
            <a:r>
              <a:rPr sz="2000" b="1" i="0" dirty="0">
                <a:solidFill>
                  <a:srgbClr val="1F9D97"/>
                </a:solidFill>
                <a:latin typeface="Aptos"/>
              </a:rPr>
              <a:t> </a:t>
            </a:r>
            <a:r>
              <a:rPr sz="2000" b="1" i="0" dirty="0" err="1">
                <a:solidFill>
                  <a:srgbClr val="1F9D97"/>
                </a:solidFill>
                <a:latin typeface="Aptos"/>
              </a:rPr>
              <a:t>Маркес</a:t>
            </a:r>
            <a:endParaRPr sz="2000" b="1" i="0" dirty="0">
              <a:solidFill>
                <a:srgbClr val="1F9D97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368" y="6537960"/>
            <a:ext cx="10881360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50" b="0" i="0">
                <a:solidFill>
                  <a:srgbClr val="64767E"/>
                </a:solidFill>
                <a:latin typeface="Aptos"/>
              </a:rPr>
              <a:t>VERITAS Montessori School of Varna  •  EDUFOR VARNA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6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438912"/>
            <a:ext cx="10881360" cy="64008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 Display"/>
              </a:rPr>
              <a:t>Монтесори и бъдещето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73675"/>
            <a:ext cx="960120" cy="74960"/>
          </a:xfrm>
          <a:prstGeom prst="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508760"/>
            <a:ext cx="4251960" cy="448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658368" y="1404494"/>
            <a:ext cx="5577840" cy="509985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sz="2200" b="1" i="1" dirty="0" smtClean="0">
                <a:solidFill>
                  <a:srgbClr val="FFFFFF"/>
                </a:solidFill>
                <a:latin typeface="Aptos"/>
              </a:rPr>
              <a:t>„</a:t>
            </a:r>
            <a:r>
              <a:rPr lang="bg-BG" sz="2200" b="1" dirty="0" smtClean="0">
                <a:solidFill>
                  <a:srgbClr val="FFFFFF"/>
                </a:solidFill>
                <a:latin typeface="Aptos"/>
              </a:rPr>
              <a:t>Необходимо </a:t>
            </a:r>
            <a:r>
              <a:rPr lang="bg-BG" sz="2200" b="1" dirty="0">
                <a:solidFill>
                  <a:srgbClr val="FFFFFF"/>
                </a:solidFill>
                <a:latin typeface="Aptos"/>
              </a:rPr>
              <a:t>е човешката личност да бъде подготвена за неизвестното бъдеще... световният прогрес непрекъснато разкрива необходимост от нови професии.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bg-BG" sz="2200" b="1" dirty="0">
              <a:solidFill>
                <a:srgbClr val="FFFFFF"/>
              </a:solidFill>
              <a:latin typeface="Aptos"/>
            </a:endParaRPr>
          </a:p>
          <a:p>
            <a:pPr>
              <a:spcAft>
                <a:spcPts val="300"/>
              </a:spcAft>
            </a:pPr>
            <a:r>
              <a:rPr lang="bg-BG" sz="2200" b="1" dirty="0">
                <a:solidFill>
                  <a:srgbClr val="FFFFFF"/>
                </a:solidFill>
                <a:latin typeface="Aptos"/>
              </a:rPr>
              <a:t>В тази жестока битка на живота, човек трябва да има силен характер и бърза мисъл, както и смелост. </a:t>
            </a:r>
            <a:endParaRPr lang="bg-BG" sz="2200" b="1" dirty="0" smtClean="0">
              <a:solidFill>
                <a:srgbClr val="FFFFFF"/>
              </a:solidFill>
              <a:latin typeface="Aptos"/>
            </a:endParaRPr>
          </a:p>
          <a:p>
            <a:pPr>
              <a:spcAft>
                <a:spcPts val="300"/>
              </a:spcAft>
            </a:pPr>
            <a:endParaRPr lang="ru-RU" sz="2400" b="1" dirty="0" smtClean="0">
              <a:solidFill>
                <a:srgbClr val="F2A734"/>
              </a:solidFill>
              <a:latin typeface="Aptos"/>
            </a:endParaRPr>
          </a:p>
          <a:p>
            <a:pPr>
              <a:spcAft>
                <a:spcPts val="300"/>
              </a:spcAft>
            </a:pPr>
            <a:r>
              <a:rPr lang="ru-RU" sz="2400" b="1" dirty="0" smtClean="0">
                <a:solidFill>
                  <a:srgbClr val="F2A734"/>
                </a:solidFill>
                <a:latin typeface="Aptos"/>
              </a:rPr>
              <a:t>Адаптивността </a:t>
            </a:r>
            <a:r>
              <a:rPr lang="ru-RU" sz="2400" b="1" dirty="0">
                <a:solidFill>
                  <a:srgbClr val="F2A734"/>
                </a:solidFill>
                <a:latin typeface="Aptos"/>
              </a:rPr>
              <a:t>– това е най-ценното качество.“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bg-BG" sz="2200" b="1" dirty="0">
              <a:solidFill>
                <a:srgbClr val="FFFFFF"/>
              </a:solidFill>
              <a:latin typeface="Aptos"/>
            </a:endParaRPr>
          </a:p>
          <a:p>
            <a:pPr algn="l"/>
            <a:endParaRPr sz="2200" b="1" i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95160" y="862590"/>
            <a:ext cx="320040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b="1" i="0" dirty="0" err="1">
                <a:solidFill>
                  <a:srgbClr val="E0F1EF"/>
                </a:solidFill>
                <a:latin typeface="Aptos"/>
              </a:rPr>
              <a:t>Мария</a:t>
            </a:r>
            <a:r>
              <a:rPr b="1" i="0" dirty="0">
                <a:solidFill>
                  <a:srgbClr val="E0F1EF"/>
                </a:solidFill>
                <a:latin typeface="Aptos"/>
              </a:rPr>
              <a:t> </a:t>
            </a:r>
            <a:r>
              <a:rPr b="1" i="0" dirty="0" err="1">
                <a:solidFill>
                  <a:srgbClr val="E0F1EF"/>
                </a:solidFill>
                <a:latin typeface="Aptos"/>
              </a:rPr>
              <a:t>Монтесори</a:t>
            </a:r>
            <a:r>
              <a:rPr b="1" i="0" dirty="0">
                <a:solidFill>
                  <a:srgbClr val="E0F1EF"/>
                </a:solidFill>
                <a:latin typeface="Aptos"/>
              </a:rPr>
              <a:t> • 1948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6038442"/>
            <a:ext cx="1691640" cy="658368"/>
          </a:xfrm>
          <a:prstGeom prst="roundRect">
            <a:avLst/>
          </a:prstGeom>
          <a:solidFill>
            <a:srgbClr val="1F9D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6144768"/>
            <a:ext cx="150876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0C2639"/>
                </a:solidFill>
                <a:latin typeface="Aptos"/>
              </a:rPr>
              <a:t>Силен</a:t>
            </a:r>
            <a:r>
              <a:rPr sz="115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150" b="1" i="0" dirty="0" err="1">
                <a:solidFill>
                  <a:srgbClr val="0C2639"/>
                </a:solidFill>
                <a:latin typeface="Aptos"/>
              </a:rPr>
              <a:t>характер</a:t>
            </a:r>
            <a:endParaRPr sz="115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677065" y="6033019"/>
            <a:ext cx="1691640" cy="658368"/>
          </a:xfrm>
          <a:prstGeom prst="roundRect">
            <a:avLst/>
          </a:prstGeom>
          <a:solidFill>
            <a:srgbClr val="F2A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834640" y="6170179"/>
            <a:ext cx="150876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50" b="1" i="0" dirty="0" err="1">
                <a:solidFill>
                  <a:srgbClr val="0C2639"/>
                </a:solidFill>
                <a:latin typeface="Aptos"/>
              </a:rPr>
              <a:t>Бърза</a:t>
            </a:r>
            <a:r>
              <a:rPr sz="1150" b="1" i="0" dirty="0">
                <a:solidFill>
                  <a:srgbClr val="0C2639"/>
                </a:solidFill>
                <a:latin typeface="Aptos"/>
              </a:rPr>
              <a:t> </a:t>
            </a:r>
            <a:r>
              <a:rPr sz="1150" b="1" i="0" dirty="0" err="1">
                <a:solidFill>
                  <a:srgbClr val="0C2639"/>
                </a:solidFill>
                <a:latin typeface="Aptos"/>
              </a:rPr>
              <a:t>мисъл</a:t>
            </a:r>
            <a:endParaRPr sz="1150" b="1" i="0" dirty="0">
              <a:solidFill>
                <a:srgbClr val="0C2639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54880" y="6024886"/>
            <a:ext cx="1691640" cy="658368"/>
          </a:xfrm>
          <a:prstGeom prst="roundRect">
            <a:avLst/>
          </a:prstGeom>
          <a:solidFill>
            <a:srgbClr val="1F9D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46320" y="6162046"/>
            <a:ext cx="150876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150" b="1" i="0">
                <a:solidFill>
                  <a:srgbClr val="0C2639"/>
                </a:solidFill>
                <a:latin typeface="Aptos"/>
              </a:rPr>
              <a:t>Адаптивност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537960"/>
            <a:ext cx="10881360" cy="20116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r"/>
            <a:r>
              <a:rPr sz="850" b="0" i="0">
                <a:solidFill>
                  <a:srgbClr val="64767E"/>
                </a:solidFill>
                <a:latin typeface="Aptos"/>
              </a:rPr>
              <a:t>VERITAS Montessori School of Varna  •  EDUFOR VARNA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48" y="0"/>
            <a:ext cx="10964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3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352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Децата на бъдещето с Монтесори метода от миналото</dc:title>
  <dc:subject>Montessori, neuroscience and transferable skills</dc:subject>
  <dc:creator>VERITAS Montessori School of Varna</dc:creator>
  <cp:keywords/>
  <dc:description>generated using python-pptx</dc:description>
  <cp:lastModifiedBy>Rumyana Ilieva</cp:lastModifiedBy>
  <cp:revision>6</cp:revision>
  <dcterms:created xsi:type="dcterms:W3CDTF">2013-01-27T09:14:16Z</dcterms:created>
  <dcterms:modified xsi:type="dcterms:W3CDTF">2026-09-22T15:55:24Z</dcterms:modified>
  <cp:category/>
</cp:coreProperties>
</file>