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7" r:id="rId2"/>
    <p:sldId id="365" r:id="rId3"/>
    <p:sldId id="258" r:id="rId4"/>
    <p:sldId id="383" r:id="rId5"/>
    <p:sldId id="265" r:id="rId6"/>
    <p:sldId id="376" r:id="rId7"/>
    <p:sldId id="393" r:id="rId8"/>
    <p:sldId id="378" r:id="rId9"/>
    <p:sldId id="379" r:id="rId10"/>
    <p:sldId id="380" r:id="rId11"/>
    <p:sldId id="381" r:id="rId12"/>
    <p:sldId id="382" r:id="rId13"/>
    <p:sldId id="273" r:id="rId14"/>
    <p:sldId id="267" r:id="rId15"/>
    <p:sldId id="390" r:id="rId16"/>
    <p:sldId id="386" r:id="rId17"/>
    <p:sldId id="384" r:id="rId18"/>
    <p:sldId id="388" r:id="rId19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AB8B59-39B5-A418-A02E-B62BED851985}" name="Bilyana Panayotova" initials="BP" userId="351bee83fca85623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AAD1"/>
    <a:srgbClr val="CE4A08"/>
    <a:srgbClr val="CC3300"/>
    <a:srgbClr val="FF9933"/>
    <a:srgbClr val="000000"/>
    <a:srgbClr val="69575E"/>
    <a:srgbClr val="5552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19" autoAdjust="0"/>
    <p:restoredTop sz="93400" autoAdjust="0"/>
  </p:normalViewPr>
  <p:slideViewPr>
    <p:cSldViewPr snapToGrid="0">
      <p:cViewPr varScale="1">
        <p:scale>
          <a:sx n="76" d="100"/>
          <a:sy n="76" d="100"/>
        </p:scale>
        <p:origin x="124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63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79176-2AAD-46E6-A775-A4C9BF314773}" type="datetimeFigureOut">
              <a:rPr lang="bg-BG" smtClean="0"/>
              <a:t>25.9.2026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F652-7C4D-464B-A2F5-76ACB986000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30676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79176-2AAD-46E6-A775-A4C9BF314773}" type="datetimeFigureOut">
              <a:rPr lang="bg-BG" smtClean="0"/>
              <a:t>25.9.2026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F652-7C4D-464B-A2F5-76ACB986000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06579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79176-2AAD-46E6-A775-A4C9BF314773}" type="datetimeFigureOut">
              <a:rPr lang="bg-BG" smtClean="0"/>
              <a:t>25.9.2026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F652-7C4D-464B-A2F5-76ACB986000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26927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79176-2AAD-46E6-A775-A4C9BF314773}" type="datetimeFigureOut">
              <a:rPr lang="bg-BG" smtClean="0"/>
              <a:t>25.9.2026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F652-7C4D-464B-A2F5-76ACB986000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35842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79176-2AAD-46E6-A775-A4C9BF314773}" type="datetimeFigureOut">
              <a:rPr lang="bg-BG" smtClean="0"/>
              <a:t>25.9.2026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F652-7C4D-464B-A2F5-76ACB986000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24615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79176-2AAD-46E6-A775-A4C9BF314773}" type="datetimeFigureOut">
              <a:rPr lang="bg-BG" smtClean="0"/>
              <a:t>25.9.2026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F652-7C4D-464B-A2F5-76ACB986000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36449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79176-2AAD-46E6-A775-A4C9BF314773}" type="datetimeFigureOut">
              <a:rPr lang="bg-BG" smtClean="0"/>
              <a:t>25.9.2026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F652-7C4D-464B-A2F5-76ACB986000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56981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79176-2AAD-46E6-A775-A4C9BF314773}" type="datetimeFigureOut">
              <a:rPr lang="bg-BG" smtClean="0"/>
              <a:t>25.9.2026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F652-7C4D-464B-A2F5-76ACB986000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61862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79176-2AAD-46E6-A775-A4C9BF314773}" type="datetimeFigureOut">
              <a:rPr lang="bg-BG" smtClean="0"/>
              <a:t>25.9.2026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F652-7C4D-464B-A2F5-76ACB986000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04286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79176-2AAD-46E6-A775-A4C9BF314773}" type="datetimeFigureOut">
              <a:rPr lang="bg-BG" smtClean="0"/>
              <a:t>25.9.2026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F652-7C4D-464B-A2F5-76ACB986000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60744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79176-2AAD-46E6-A775-A4C9BF314773}" type="datetimeFigureOut">
              <a:rPr lang="bg-BG" smtClean="0"/>
              <a:t>25.9.2026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4F652-7C4D-464B-A2F5-76ACB986000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57873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79176-2AAD-46E6-A775-A4C9BF314773}" type="datetimeFigureOut">
              <a:rPr lang="bg-BG" smtClean="0"/>
              <a:t>25.9.2026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4F652-7C4D-464B-A2F5-76ACB986000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00735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g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5B7378A-9BA2-B0BA-DB5E-52D183AD9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6"/>
          <a:stretch/>
        </p:blipFill>
        <p:spPr>
          <a:xfrm>
            <a:off x="0" y="0"/>
            <a:ext cx="9144000" cy="6858000"/>
          </a:xfr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10E2AAB-E259-A3EC-BA49-C684F3AA9E48}"/>
              </a:ext>
            </a:extLst>
          </p:cNvPr>
          <p:cNvSpPr txBox="1"/>
          <p:nvPr/>
        </p:nvSpPr>
        <p:spPr>
          <a:xfrm>
            <a:off x="700759" y="1136691"/>
            <a:ext cx="60973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3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ПРОЕКТ</a:t>
            </a:r>
            <a:endParaRPr lang="bg-BG" sz="3300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bg-BG" sz="33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„ОБИЧАМ МОЕТО УЧИЛИЩЕ“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549181"/>
            <a:ext cx="1876765" cy="2709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14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7" t="41634" r="51872" b="35131"/>
          <a:stretch/>
        </p:blipFill>
        <p:spPr>
          <a:xfrm>
            <a:off x="0" y="0"/>
            <a:ext cx="9144000" cy="7010401"/>
          </a:xfrm>
        </p:spPr>
      </p:pic>
      <p:pic>
        <p:nvPicPr>
          <p:cNvPr id="10" name="Picture 9" descr="A group of people posing for a picture&#10;&#10;AI-generated content may be incorrect.">
            <a:extLst>
              <a:ext uri="{FF2B5EF4-FFF2-40B4-BE49-F238E27FC236}">
                <a16:creationId xmlns="" xmlns:a16="http://schemas.microsoft.com/office/drawing/2014/main" id="{96F098DB-945E-82AF-3225-C2067C346D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5" y="3138498"/>
            <a:ext cx="4360179" cy="2612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097" y="3201741"/>
            <a:ext cx="4061192" cy="25894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8344" y="639251"/>
            <a:ext cx="449575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</a:rPr>
              <a:t>Екип на </a:t>
            </a:r>
            <a:r>
              <a:rPr lang="en-US" b="1" dirty="0">
                <a:solidFill>
                  <a:schemeClr val="bg1"/>
                </a:solidFill>
              </a:rPr>
              <a:t>Light Source </a:t>
            </a:r>
            <a:r>
              <a:rPr lang="en-US" b="1" dirty="0" smtClean="0">
                <a:solidFill>
                  <a:schemeClr val="bg1"/>
                </a:solidFill>
              </a:rPr>
              <a:t>Charity</a:t>
            </a:r>
            <a:endParaRPr lang="bg-BG" b="1" dirty="0" smtClean="0">
              <a:solidFill>
                <a:schemeClr val="bg1"/>
              </a:solidFill>
            </a:endParaRPr>
          </a:p>
          <a:p>
            <a:pPr algn="ctr"/>
            <a:endParaRPr lang="bg-BG" b="1" dirty="0">
              <a:solidFill>
                <a:schemeClr val="bg1"/>
              </a:solidFill>
            </a:endParaRPr>
          </a:p>
          <a:p>
            <a:pPr algn="ctr"/>
            <a:r>
              <a:rPr lang="bg-BG" sz="1600" b="1" dirty="0">
                <a:solidFill>
                  <a:schemeClr val="bg1"/>
                </a:solidFill>
              </a:rPr>
              <a:t>Албена и Артър Спърлинг –учредители</a:t>
            </a:r>
          </a:p>
          <a:p>
            <a:pPr algn="ctr"/>
            <a:r>
              <a:rPr lang="bg-BG" sz="1600" b="1" dirty="0">
                <a:solidFill>
                  <a:schemeClr val="bg1"/>
                </a:solidFill>
              </a:rPr>
              <a:t>Георги Игнатов-Фондация „Семейство Игнатови</a:t>
            </a:r>
            <a:r>
              <a:rPr lang="en-US" sz="1600" b="1" dirty="0">
                <a:solidFill>
                  <a:schemeClr val="bg1"/>
                </a:solidFill>
              </a:rPr>
              <a:t>”</a:t>
            </a:r>
            <a:endParaRPr lang="bg-BG" sz="1600" b="1" dirty="0">
              <a:solidFill>
                <a:schemeClr val="bg1"/>
              </a:solidFill>
            </a:endParaRPr>
          </a:p>
          <a:p>
            <a:pPr algn="ctr"/>
            <a:r>
              <a:rPr lang="bg-BG" sz="1600" b="1" dirty="0">
                <a:solidFill>
                  <a:schemeClr val="bg1"/>
                </a:solidFill>
              </a:rPr>
              <a:t>Биляна Панайотова и Весела Пламенова- проект мениджъри</a:t>
            </a:r>
          </a:p>
          <a:p>
            <a:pPr algn="ctr"/>
            <a:r>
              <a:rPr lang="bg-BG" sz="1600" b="1" dirty="0">
                <a:solidFill>
                  <a:schemeClr val="bg1"/>
                </a:solidFill>
              </a:rPr>
              <a:t>Алекса Стойкова и Юлия Кичукова- дизайнери</a:t>
            </a:r>
          </a:p>
          <a:p>
            <a:pPr algn="ctr"/>
            <a:r>
              <a:rPr lang="bg-BG" sz="1600" b="1" dirty="0">
                <a:solidFill>
                  <a:schemeClr val="bg1"/>
                </a:solidFill>
              </a:rPr>
              <a:t>Виктория Дюлгерова-координатор проект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55640" y="639251"/>
            <a:ext cx="3038717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</a:rPr>
              <a:t>Екип на ДГ№32 „Моряче</a:t>
            </a:r>
            <a:r>
              <a:rPr lang="bg-BG" b="1" dirty="0" smtClean="0">
                <a:solidFill>
                  <a:schemeClr val="bg1"/>
                </a:solidFill>
              </a:rPr>
              <a:t>“</a:t>
            </a:r>
          </a:p>
          <a:p>
            <a:endParaRPr lang="bg-BG" b="1" dirty="0">
              <a:solidFill>
                <a:schemeClr val="bg1"/>
              </a:solidFill>
            </a:endParaRPr>
          </a:p>
          <a:p>
            <a:pPr algn="ctr"/>
            <a:r>
              <a:rPr lang="bg-BG" sz="1600" b="1" dirty="0">
                <a:solidFill>
                  <a:schemeClr val="bg1"/>
                </a:solidFill>
              </a:rPr>
              <a:t>Галина Йовчева- </a:t>
            </a:r>
            <a:r>
              <a:rPr lang="bg-BG" sz="1600" b="1" dirty="0" smtClean="0">
                <a:solidFill>
                  <a:schemeClr val="bg1"/>
                </a:solidFill>
              </a:rPr>
              <a:t>директор</a:t>
            </a:r>
            <a:endParaRPr lang="en-US" sz="1600" b="1" dirty="0" smtClean="0">
              <a:solidFill>
                <a:schemeClr val="bg1"/>
              </a:solidFill>
            </a:endParaRPr>
          </a:p>
          <a:p>
            <a:pPr algn="ctr"/>
            <a:r>
              <a:rPr lang="bg-BG" sz="1600" b="1" dirty="0" smtClean="0">
                <a:solidFill>
                  <a:schemeClr val="bg1"/>
                </a:solidFill>
              </a:rPr>
              <a:t>Мария Кътева – мениджър</a:t>
            </a:r>
          </a:p>
          <a:p>
            <a:pPr algn="ctr"/>
            <a:r>
              <a:rPr lang="bg-BG" sz="1600" b="1" dirty="0" smtClean="0">
                <a:solidFill>
                  <a:schemeClr val="bg1"/>
                </a:solidFill>
              </a:rPr>
              <a:t>Иванка радионова – фотограф</a:t>
            </a:r>
          </a:p>
          <a:p>
            <a:pPr algn="ctr"/>
            <a:r>
              <a:rPr lang="bg-BG" sz="1600" b="1" dirty="0" smtClean="0">
                <a:solidFill>
                  <a:schemeClr val="bg1"/>
                </a:solidFill>
              </a:rPr>
              <a:t>Росица Андреева – декоратор</a:t>
            </a:r>
          </a:p>
          <a:p>
            <a:pPr algn="ctr"/>
            <a:r>
              <a:rPr lang="bg-BG" sz="1600" b="1" dirty="0" smtClean="0">
                <a:solidFill>
                  <a:schemeClr val="bg1"/>
                </a:solidFill>
              </a:rPr>
              <a:t>Даниела Станева - пиар</a:t>
            </a:r>
          </a:p>
          <a:p>
            <a:pPr algn="ctr"/>
            <a:r>
              <a:rPr lang="bg-BG" sz="1600" b="1" dirty="0" smtClean="0">
                <a:solidFill>
                  <a:schemeClr val="bg1"/>
                </a:solidFill>
              </a:rPr>
              <a:t>Радостина Иванова -  литератор</a:t>
            </a:r>
            <a:endParaRPr lang="bg-BG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77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7" t="41634" r="51872" b="35131"/>
          <a:stretch/>
        </p:blipFill>
        <p:spPr>
          <a:xfrm>
            <a:off x="0" y="0"/>
            <a:ext cx="9144000" cy="70104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24F9031-7052-414B-0F7C-C8FB7A99C3A4}"/>
              </a:ext>
            </a:extLst>
          </p:cNvPr>
          <p:cNvSpPr txBox="1"/>
          <p:nvPr/>
        </p:nvSpPr>
        <p:spPr>
          <a:xfrm>
            <a:off x="-325756" y="1640433"/>
            <a:ext cx="9795510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300" b="1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Мисия</a:t>
            </a:r>
          </a:p>
          <a:p>
            <a:pPr algn="ctr"/>
            <a:r>
              <a:rPr lang="bg-BG" sz="2000" b="1" kern="1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Подкрепа в </a:t>
            </a:r>
            <a:r>
              <a:rPr lang="bg-BG" sz="2000" b="1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образованието</a:t>
            </a:r>
            <a:endParaRPr lang="bg-BG" sz="2000" kern="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bg-BG" sz="2000" b="1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-BG" sz="2000" b="1" kern="1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Подобряване на </a:t>
            </a:r>
            <a:r>
              <a:rPr lang="bg-BG" sz="2000" b="1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учебната среда и </a:t>
            </a:r>
            <a:r>
              <a:rPr lang="bg-BG" sz="2000" b="1" kern="1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създаване на комфорт </a:t>
            </a:r>
            <a:r>
              <a:rPr lang="bg-BG" sz="2000" b="1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за най-малките</a:t>
            </a:r>
            <a:endParaRPr lang="bg-BG" sz="2000" kern="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bg-BG" sz="2000" b="1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bg-BG" sz="2000" b="1" kern="1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Създаване </a:t>
            </a:r>
            <a:r>
              <a:rPr lang="bg-BG" sz="2000" b="1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естетична и екологична нагласа на децата към света</a:t>
            </a:r>
            <a:endParaRPr lang="bg-BG" sz="2000" kern="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bg-BG" sz="2000" b="1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-BG" sz="2000" b="1" kern="1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Развитие на </a:t>
            </a:r>
            <a:r>
              <a:rPr lang="bg-BG" sz="2000" b="1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осъзнатостта и креативния потенциал на </a:t>
            </a:r>
            <a:r>
              <a:rPr lang="bg-BG" sz="2000" b="1" kern="1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децата.</a:t>
            </a:r>
            <a:endParaRPr lang="bg-BG" sz="2000" kern="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bg-BG" sz="20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099" y="106609"/>
            <a:ext cx="1701801" cy="1701801"/>
          </a:xfrm>
          <a:prstGeom prst="rect">
            <a:avLst/>
          </a:prstGeom>
          <a:effectLst>
            <a:glow rad="1206500">
              <a:schemeClr val="bg1">
                <a:alpha val="88000"/>
              </a:schemeClr>
            </a:glow>
          </a:effectLst>
        </p:spPr>
      </p:pic>
      <p:pic>
        <p:nvPicPr>
          <p:cNvPr id="7" name="Picture 6" descr="A child with glasses and a hat and a toy airplane in the air&#10;&#10;Description automatically generated">
            <a:extLst>
              <a:ext uri="{FF2B5EF4-FFF2-40B4-BE49-F238E27FC236}">
                <a16:creationId xmlns:a16="http://schemas.microsoft.com/office/drawing/2014/main" xmlns="" id="{4C998C97-1B60-BB62-4214-A1A580C948FA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441" y="3998421"/>
            <a:ext cx="5217116" cy="27071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5993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7048500"/>
          </a:xfrm>
          <a:prstGeom prst="rect">
            <a:avLst/>
          </a:prstGeom>
          <a:solidFill>
            <a:srgbClr val="20AA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24F9031-7052-414B-0F7C-C8FB7A99C3A4}"/>
              </a:ext>
            </a:extLst>
          </p:cNvPr>
          <p:cNvSpPr txBox="1"/>
          <p:nvPr/>
        </p:nvSpPr>
        <p:spPr>
          <a:xfrm>
            <a:off x="304720" y="1898442"/>
            <a:ext cx="8523606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300" b="1" kern="1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Защо се включихме в проекта?</a:t>
            </a:r>
          </a:p>
          <a:p>
            <a:pPr algn="ctr"/>
            <a:r>
              <a:rPr lang="bg-BG" sz="2000" b="1" kern="1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Целта на проекта „Обичам моето училище“ е да подкрепи образованието, </a:t>
            </a:r>
          </a:p>
          <a:p>
            <a:pPr algn="ctr"/>
            <a:r>
              <a:rPr lang="bg-BG" sz="2000" b="1" kern="100" dirty="0" smtClean="0">
                <a:solidFill>
                  <a:schemeClr val="bg1"/>
                </a:solidFill>
                <a:latin typeface="Calibri" panose="020F0502020204030204" pitchFamily="34" charset="0"/>
              </a:rPr>
              <a:t>Да подобри и осигури конфортна и релаксираща учебна среда в училищата и детските градини, да повиши реализацията на креативния потенциал и осъзнатост на децата чрез декорация.</a:t>
            </a:r>
          </a:p>
          <a:p>
            <a:pPr algn="ctr"/>
            <a:r>
              <a:rPr lang="bg-BG" sz="2000" b="1" kern="100" dirty="0" smtClean="0">
                <a:solidFill>
                  <a:schemeClr val="bg1"/>
                </a:solidFill>
                <a:latin typeface="Calibri" panose="020F0502020204030204" pitchFamily="34" charset="0"/>
              </a:rPr>
              <a:t>Хармоничното съчетаване на цветове и форми в училищна среда,</a:t>
            </a:r>
          </a:p>
          <a:p>
            <a:pPr algn="ctr"/>
            <a:r>
              <a:rPr lang="bg-BG" sz="2000" b="1" kern="100" dirty="0" smtClean="0">
                <a:solidFill>
                  <a:schemeClr val="bg1"/>
                </a:solidFill>
                <a:latin typeface="Calibri" panose="020F0502020204030204" pitchFamily="34" charset="0"/>
              </a:rPr>
              <a:t>Оказва позитивна промяна на психичното и физическото състояние на децата.</a:t>
            </a:r>
          </a:p>
          <a:p>
            <a:pPr algn="ctr"/>
            <a:r>
              <a:rPr lang="bg-BG" sz="2000" b="1" kern="100" dirty="0" smtClean="0">
                <a:solidFill>
                  <a:schemeClr val="bg1"/>
                </a:solidFill>
                <a:latin typeface="Calibri" panose="020F0502020204030204" pitchFamily="34" charset="0"/>
              </a:rPr>
              <a:t>Чрез проекта се внася свежестта на цветовете от природата, </a:t>
            </a:r>
          </a:p>
          <a:p>
            <a:pPr algn="ctr"/>
            <a:r>
              <a:rPr lang="bg-BG" sz="2000" b="1" kern="100" dirty="0" smtClean="0">
                <a:solidFill>
                  <a:schemeClr val="bg1"/>
                </a:solidFill>
                <a:latin typeface="Calibri" panose="020F0502020204030204" pitchFamily="34" charset="0"/>
              </a:rPr>
              <a:t>За да може детето да се чувства спокойно и конфортно.</a:t>
            </a:r>
            <a:endParaRPr lang="bg-BG" sz="20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458" y="172568"/>
            <a:ext cx="1114090" cy="16086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24F9031-7052-414B-0F7C-C8FB7A99C3A4}"/>
              </a:ext>
            </a:extLst>
          </p:cNvPr>
          <p:cNvSpPr txBox="1"/>
          <p:nvPr/>
        </p:nvSpPr>
        <p:spPr>
          <a:xfrm>
            <a:off x="0" y="5974725"/>
            <a:ext cx="976455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g-BG" sz="22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Намалява се стресът и </a:t>
            </a:r>
            <a:r>
              <a:rPr lang="bg-BG" sz="22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умората           Постигат </a:t>
            </a:r>
            <a:r>
              <a:rPr lang="bg-BG" sz="22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по-високи </a:t>
            </a:r>
            <a:r>
              <a:rPr lang="bg-BG" sz="22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резултати</a:t>
            </a:r>
            <a:endParaRPr lang="bg-BG" sz="2200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24F9031-7052-414B-0F7C-C8FB7A99C3A4}"/>
              </a:ext>
            </a:extLst>
          </p:cNvPr>
          <p:cNvSpPr txBox="1"/>
          <p:nvPr/>
        </p:nvSpPr>
        <p:spPr>
          <a:xfrm>
            <a:off x="-792004" y="5385819"/>
            <a:ext cx="9764554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g-BG" sz="2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-BG" sz="24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bg-BG" sz="22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По-мотивирани                                                      По-ангажирани</a:t>
            </a:r>
            <a:endParaRPr lang="bg-BG" sz="2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Sun 11"/>
          <p:cNvSpPr/>
          <p:nvPr/>
        </p:nvSpPr>
        <p:spPr>
          <a:xfrm>
            <a:off x="291147" y="5548637"/>
            <a:ext cx="419100" cy="421065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3" name="Sun 12"/>
          <p:cNvSpPr/>
          <p:nvPr/>
        </p:nvSpPr>
        <p:spPr>
          <a:xfrm>
            <a:off x="5739447" y="5548637"/>
            <a:ext cx="419100" cy="421065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4" name="Sun 13"/>
          <p:cNvSpPr/>
          <p:nvPr/>
        </p:nvSpPr>
        <p:spPr>
          <a:xfrm>
            <a:off x="315594" y="6132520"/>
            <a:ext cx="419100" cy="421065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Sun 14"/>
          <p:cNvSpPr/>
          <p:nvPr/>
        </p:nvSpPr>
        <p:spPr>
          <a:xfrm>
            <a:off x="4882277" y="6118217"/>
            <a:ext cx="419100" cy="421065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2051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tree on top of a planet&#10;&#10;Description automatically generated">
            <a:extLst>
              <a:ext uri="{FF2B5EF4-FFF2-40B4-BE49-F238E27FC236}">
                <a16:creationId xmlns:a16="http://schemas.microsoft.com/office/drawing/2014/main" xmlns="" id="{F3224B2C-FF4E-DF87-A821-6D499557CA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r="1437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40916" y="5818971"/>
            <a:ext cx="826968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07606BC-43A7-81D8-DC06-2689520B6C99}"/>
              </a:ext>
            </a:extLst>
          </p:cNvPr>
          <p:cNvSpPr txBox="1"/>
          <p:nvPr/>
        </p:nvSpPr>
        <p:spPr>
          <a:xfrm>
            <a:off x="529433" y="827871"/>
            <a:ext cx="28575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Как дойде вдъхновението…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07606BC-43A7-81D8-DC06-2689520B6C99}"/>
              </a:ext>
            </a:extLst>
          </p:cNvPr>
          <p:cNvSpPr txBox="1"/>
          <p:nvPr/>
        </p:nvSpPr>
        <p:spPr>
          <a:xfrm>
            <a:off x="340916" y="5818971"/>
            <a:ext cx="8462168" cy="523220"/>
          </a:xfrm>
          <a:prstGeom prst="rect">
            <a:avLst/>
          </a:prstGeom>
          <a:noFill/>
          <a:effectLst>
            <a:glow rad="1828800">
              <a:schemeClr val="bg1">
                <a:alpha val="95000"/>
              </a:schemeClr>
            </a:glow>
            <a:softEdge rad="0"/>
          </a:effectLst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Чрез играта  - опознай, открий,  учи, мисли и мечтай!</a:t>
            </a:r>
            <a:endParaRPr lang="bg-BG" sz="28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17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7048500"/>
          </a:xfrm>
          <a:prstGeom prst="rect">
            <a:avLst/>
          </a:prstGeom>
          <a:solidFill>
            <a:srgbClr val="20AA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2" name="TextBox 1"/>
          <p:cNvSpPr txBox="1"/>
          <p:nvPr/>
        </p:nvSpPr>
        <p:spPr>
          <a:xfrm>
            <a:off x="3065776" y="366048"/>
            <a:ext cx="2872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</a:rPr>
              <a:t>ДГ№32“ МОРЯЧЕ“ ПРЕДИ 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0" r="9147"/>
          <a:stretch/>
        </p:blipFill>
        <p:spPr>
          <a:xfrm>
            <a:off x="633289" y="988676"/>
            <a:ext cx="3868491" cy="2537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6" r="9489"/>
          <a:stretch/>
        </p:blipFill>
        <p:spPr>
          <a:xfrm>
            <a:off x="633288" y="3779196"/>
            <a:ext cx="3868491" cy="2698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889" y="3779196"/>
            <a:ext cx="3537554" cy="2688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6"/>
          <a:stretch/>
        </p:blipFill>
        <p:spPr>
          <a:xfrm>
            <a:off x="4781550" y="988676"/>
            <a:ext cx="3548542" cy="25699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96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90500"/>
            <a:ext cx="9144000" cy="7048500"/>
          </a:xfrm>
          <a:prstGeom prst="rect">
            <a:avLst/>
          </a:prstGeom>
          <a:solidFill>
            <a:srgbClr val="20AA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3" name="TextBox 2"/>
          <p:cNvSpPr txBox="1"/>
          <p:nvPr/>
        </p:nvSpPr>
        <p:spPr>
          <a:xfrm>
            <a:off x="1030197" y="3262640"/>
            <a:ext cx="76383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2800" b="1" dirty="0">
                <a:solidFill>
                  <a:schemeClr val="bg1"/>
                </a:solidFill>
              </a:rPr>
              <a:t>Дейности по проект: “ Обичам моето училище</a:t>
            </a:r>
            <a:r>
              <a:rPr lang="bg-BG" sz="2800" b="1" dirty="0" smtClean="0">
                <a:solidFill>
                  <a:schemeClr val="bg1"/>
                </a:solidFill>
              </a:rPr>
              <a:t>“</a:t>
            </a:r>
          </a:p>
          <a:p>
            <a:pPr algn="ctr"/>
            <a:r>
              <a:rPr lang="bg-BG" sz="2800" b="1" dirty="0" smtClean="0">
                <a:solidFill>
                  <a:schemeClr val="bg1"/>
                </a:solidFill>
              </a:rPr>
              <a:t>В ДГ№ 32 „Моряче“</a:t>
            </a:r>
            <a:endParaRPr lang="bg-BG" sz="28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40" y="-27142"/>
            <a:ext cx="1876765" cy="27098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799" y="4796642"/>
            <a:ext cx="1701801" cy="1701801"/>
          </a:xfrm>
          <a:prstGeom prst="rect">
            <a:avLst/>
          </a:prstGeom>
          <a:effectLst>
            <a:glow rad="1206500">
              <a:schemeClr val="bg1">
                <a:alpha val="88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026625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" y="0"/>
            <a:ext cx="484603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75176" y="433936"/>
            <a:ext cx="4267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b="1" dirty="0">
                <a:solidFill>
                  <a:schemeClr val="accent5">
                    <a:lumMod val="75000"/>
                  </a:schemeClr>
                </a:solidFill>
              </a:rPr>
              <a:t>БЛАГОТВОРИТЕЛНИ ИНИЦИАТИВИ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288" y="4161233"/>
            <a:ext cx="3165034" cy="23145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288" y="1122274"/>
            <a:ext cx="3099837" cy="2060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880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96382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533" y="4400550"/>
            <a:ext cx="3555745" cy="2185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534" y="896645"/>
            <a:ext cx="3555744" cy="218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5375176" y="433936"/>
            <a:ext cx="4267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b="1" dirty="0">
                <a:solidFill>
                  <a:schemeClr val="accent5">
                    <a:lumMod val="75000"/>
                  </a:schemeClr>
                </a:solidFill>
              </a:rPr>
              <a:t>БЛАГОТВОРИТЕЛНИ ИНИЦИАТИВИ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6937">
            <a:off x="5806068" y="2849637"/>
            <a:ext cx="2412674" cy="17780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71600" y="4057650"/>
            <a:ext cx="2057400" cy="323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6037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56376" y="187777"/>
            <a:ext cx="58773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b="1" dirty="0" smtClean="0">
                <a:solidFill>
                  <a:schemeClr val="accent5">
                    <a:lumMod val="75000"/>
                  </a:schemeClr>
                </a:solidFill>
              </a:rPr>
              <a:t>Подпроект</a:t>
            </a:r>
          </a:p>
          <a:p>
            <a:pPr algn="ctr"/>
            <a:r>
              <a:rPr lang="bg-BG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bg-BG" b="1" dirty="0">
                <a:solidFill>
                  <a:schemeClr val="accent5">
                    <a:lumMod val="75000"/>
                  </a:schemeClr>
                </a:solidFill>
              </a:rPr>
              <a:t>„Засади дръвче-възстанови равновесието в природата“.</a:t>
            </a:r>
          </a:p>
          <a:p>
            <a:endParaRPr lang="bg-B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318" y="1015857"/>
            <a:ext cx="4132856" cy="2442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28" y="976598"/>
            <a:ext cx="3829050" cy="25003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93" y="3651839"/>
            <a:ext cx="4082007" cy="3010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318" y="3651840"/>
            <a:ext cx="4132855" cy="2996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324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35" y="2333625"/>
            <a:ext cx="2128838" cy="2714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934" y="2202657"/>
            <a:ext cx="2437514" cy="28455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380" y="3419475"/>
            <a:ext cx="3265747" cy="3257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494572" y="187777"/>
            <a:ext cx="22009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b="1" dirty="0" smtClean="0">
                <a:solidFill>
                  <a:schemeClr val="accent5">
                    <a:lumMod val="75000"/>
                  </a:schemeClr>
                </a:solidFill>
              </a:rPr>
              <a:t>Подпроект</a:t>
            </a:r>
          </a:p>
          <a:p>
            <a:pPr algn="ctr"/>
            <a:r>
              <a:rPr lang="bg-BG" b="1" dirty="0" smtClean="0">
                <a:solidFill>
                  <a:schemeClr val="accent5">
                    <a:lumMod val="75000"/>
                  </a:schemeClr>
                </a:solidFill>
              </a:rPr>
              <a:t> „Децата и цветята“</a:t>
            </a:r>
            <a:endParaRPr lang="bg-BG" b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bg-B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986" l="676" r="99831">
                        <a14:foregroundMark x1="13176" y1="14865" x2="40541" y2="0"/>
                        <a14:foregroundMark x1="25676" y1="8615" x2="37331" y2="14020"/>
                        <a14:foregroundMark x1="38176" y1="10135" x2="49831" y2="99155"/>
                        <a14:foregroundMark x1="676" y1="42230" x2="99831" y2="49324"/>
                        <a14:foregroundMark x1="24831" y1="45270" x2="24831" y2="63345"/>
                        <a14:foregroundMark x1="65372" y1="43074" x2="59966" y2="64865"/>
                        <a14:foregroundMark x1="54561" y1="25000" x2="55236" y2="39865"/>
                        <a14:foregroundMark x1="48311" y1="16385" x2="48986" y2="26520"/>
                        <a14:foregroundMark x1="23986" y1="15709" x2="38851" y2="16385"/>
                        <a14:foregroundMark x1="16216" y1="54730" x2="88007" y2="54730"/>
                      </a14:backgroundRemoval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983" y="837005"/>
            <a:ext cx="2439595" cy="243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7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44" y="950066"/>
            <a:ext cx="3646031" cy="2814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028" y="4238245"/>
            <a:ext cx="4272438" cy="2340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142" y="947543"/>
            <a:ext cx="4527324" cy="27674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03" y="4322142"/>
            <a:ext cx="3646031" cy="2256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3494572" y="187777"/>
            <a:ext cx="22009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b="1" dirty="0" smtClean="0">
                <a:solidFill>
                  <a:schemeClr val="accent5">
                    <a:lumMod val="75000"/>
                  </a:schemeClr>
                </a:solidFill>
              </a:rPr>
              <a:t>Подпроект</a:t>
            </a:r>
          </a:p>
          <a:p>
            <a:pPr algn="ctr"/>
            <a:r>
              <a:rPr lang="bg-BG" b="1" dirty="0" smtClean="0">
                <a:solidFill>
                  <a:schemeClr val="accent5">
                    <a:lumMod val="75000"/>
                  </a:schemeClr>
                </a:solidFill>
              </a:rPr>
              <a:t> „Децата и цветята“</a:t>
            </a:r>
            <a:endParaRPr lang="bg-BG" b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bg-B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7392">
            <a:off x="2633534" y="3385078"/>
            <a:ext cx="2852097" cy="1874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122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7048500"/>
          </a:xfrm>
          <a:prstGeom prst="rect">
            <a:avLst/>
          </a:prstGeom>
          <a:solidFill>
            <a:srgbClr val="20AA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6" name="TextBox 5"/>
          <p:cNvSpPr txBox="1"/>
          <p:nvPr/>
        </p:nvSpPr>
        <p:spPr>
          <a:xfrm>
            <a:off x="2335964" y="366048"/>
            <a:ext cx="43316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</a:rPr>
              <a:t>ДГ№32“ МОРЯЧЕ“ </a:t>
            </a:r>
            <a:r>
              <a:rPr lang="bg-BG" b="1" dirty="0" smtClean="0">
                <a:solidFill>
                  <a:schemeClr val="bg1"/>
                </a:solidFill>
              </a:rPr>
              <a:t> - ремонти и монтаж</a:t>
            </a:r>
          </a:p>
          <a:p>
            <a:pPr algn="ctr"/>
            <a:r>
              <a:rPr lang="bg-BG" b="1" dirty="0" smtClean="0">
                <a:solidFill>
                  <a:schemeClr val="bg1"/>
                </a:solidFill>
              </a:rPr>
              <a:t>Организзиране на доброволчески групи  </a:t>
            </a:r>
            <a:endParaRPr lang="bg-BG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087" y="1012379"/>
            <a:ext cx="4269003" cy="3203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62" y="1012380"/>
            <a:ext cx="4269004" cy="3203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01"/>
          <a:stretch/>
        </p:blipFill>
        <p:spPr>
          <a:xfrm>
            <a:off x="201462" y="4451455"/>
            <a:ext cx="4269004" cy="2360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087" y="4372708"/>
            <a:ext cx="4269004" cy="2393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113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ruit splashing in a yellow liquid&#10;&#10;Description automatically generated">
            <a:extLst>
              <a:ext uri="{FF2B5EF4-FFF2-40B4-BE49-F238E27FC236}">
                <a16:creationId xmlns="" xmlns:a16="http://schemas.microsoft.com/office/drawing/2014/main" id="{0454EA15-7FA2-A351-6F85-2BDD3671D8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627" y="857250"/>
            <a:ext cx="9295482" cy="53128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7239D57-3E05-A5BF-5A82-35E3124E5E24}"/>
              </a:ext>
            </a:extLst>
          </p:cNvPr>
          <p:cNvSpPr txBox="1"/>
          <p:nvPr/>
        </p:nvSpPr>
        <p:spPr>
          <a:xfrm>
            <a:off x="2049137" y="1258579"/>
            <a:ext cx="5984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…ВЪЗДЕЙСТВАТ ВЪРХУ СЕТИВАТА НИ!</a:t>
            </a:r>
          </a:p>
        </p:txBody>
      </p:sp>
      <p:sp>
        <p:nvSpPr>
          <p:cNvPr id="5" name="Rectangle 4"/>
          <p:cNvSpPr/>
          <p:nvPr/>
        </p:nvSpPr>
        <p:spPr>
          <a:xfrm>
            <a:off x="-381000" y="0"/>
            <a:ext cx="9525000" cy="7219950"/>
          </a:xfrm>
          <a:prstGeom prst="rect">
            <a:avLst/>
          </a:prstGeom>
          <a:solidFill>
            <a:srgbClr val="20AA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6" name="TextBox 5"/>
          <p:cNvSpPr txBox="1"/>
          <p:nvPr/>
        </p:nvSpPr>
        <p:spPr>
          <a:xfrm>
            <a:off x="2074420" y="366048"/>
            <a:ext cx="48547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</a:rPr>
              <a:t>ДГ№32“ МОРЯЧЕ“  </a:t>
            </a:r>
          </a:p>
          <a:p>
            <a:pPr algn="ctr"/>
            <a:r>
              <a:rPr lang="bg-BG" b="1" dirty="0" smtClean="0">
                <a:solidFill>
                  <a:schemeClr val="bg1"/>
                </a:solidFill>
              </a:rPr>
              <a:t>Добре дошли деца, в новата визуална среда!  </a:t>
            </a:r>
            <a:endParaRPr lang="bg-BG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938" y="4227650"/>
            <a:ext cx="4240396" cy="27611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8579"/>
            <a:ext cx="4191000" cy="272287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991" y="1258579"/>
            <a:ext cx="4240396" cy="272287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7650"/>
            <a:ext cx="4191000" cy="276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51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048500"/>
          </a:xfrm>
          <a:prstGeom prst="rect">
            <a:avLst/>
          </a:prstGeom>
          <a:solidFill>
            <a:srgbClr val="20AA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4438648"/>
            <a:ext cx="4000500" cy="21540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890" y="4438648"/>
            <a:ext cx="3953119" cy="21540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990600"/>
            <a:ext cx="4152898" cy="2533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890" y="971550"/>
            <a:ext cx="4199053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81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048500"/>
          </a:xfrm>
          <a:prstGeom prst="rect">
            <a:avLst/>
          </a:prstGeom>
          <a:solidFill>
            <a:srgbClr val="20AA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747459"/>
            <a:ext cx="4317955" cy="32054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120" y="4126658"/>
            <a:ext cx="4363713" cy="2905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24" y="747460"/>
            <a:ext cx="3916127" cy="32054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24" y="4109943"/>
            <a:ext cx="3916127" cy="2938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81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94794"/>
            <a:ext cx="9144793" cy="70475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4199"/>
            <a:ext cx="9144793" cy="68585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050" y="3930181"/>
            <a:ext cx="1876765" cy="27098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3386" y="1514135"/>
            <a:ext cx="5189882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2800" b="1" dirty="0" smtClean="0">
                <a:solidFill>
                  <a:schemeClr val="accent5">
                    <a:lumMod val="75000"/>
                  </a:schemeClr>
                </a:solidFill>
              </a:rPr>
              <a:t>Вдигаме платната към мечтите!</a:t>
            </a:r>
          </a:p>
          <a:p>
            <a:pPr algn="ctr"/>
            <a:r>
              <a:rPr lang="bg-BG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 algn="ctr"/>
            <a:endParaRPr lang="bg-BG" sz="28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bg-BG" sz="280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bg-BG" sz="28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bg-BG" sz="280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bg-BG" sz="28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bg-BG" sz="280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bg-BG" sz="28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bg-BG" sz="280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bg-BG" sz="28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bg-BG" sz="2800" b="1" dirty="0" smtClean="0">
                <a:solidFill>
                  <a:schemeClr val="accent5">
                    <a:lumMod val="75000"/>
                  </a:schemeClr>
                </a:solidFill>
              </a:rPr>
              <a:t>Благодаря за вниманието! </a:t>
            </a:r>
            <a:endParaRPr lang="bg-BG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87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24897" y="923925"/>
            <a:ext cx="417870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15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Дейности по проект: “ Обичам моето училище“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1797" y="1752601"/>
            <a:ext cx="9172575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35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1.Разпределение на ролите в екипа-мениджър, фотограф, декоратор, пиар, литератор.</a:t>
            </a:r>
          </a:p>
          <a:p>
            <a:r>
              <a:rPr lang="bg-BG" sz="135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2.Специализирани обучения по конкретните роли на екипа.</a:t>
            </a:r>
          </a:p>
          <a:p>
            <a:r>
              <a:rPr lang="bg-BG" sz="135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3.Представяне на идеи съвместно с интериорен дизайнер.</a:t>
            </a:r>
          </a:p>
          <a:p>
            <a:r>
              <a:rPr lang="bg-BG" sz="135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4.Разпределение на благотворителните инициативи:</a:t>
            </a:r>
          </a:p>
          <a:p>
            <a:r>
              <a:rPr lang="bg-BG" sz="135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*Благотворителна работилница с родители за изготвяне на Мартенички.</a:t>
            </a:r>
          </a:p>
          <a:p>
            <a:r>
              <a:rPr lang="bg-BG" sz="135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*Благотворителен базар „ Купи книжка, подари усмивка на дете“.</a:t>
            </a:r>
          </a:p>
          <a:p>
            <a:r>
              <a:rPr lang="bg-BG" sz="135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5.Подпроект „Засади дръвче-възстанови равновесието в природата“.</a:t>
            </a:r>
          </a:p>
          <a:p>
            <a:r>
              <a:rPr lang="bg-BG" sz="135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6.Подпроект „Децата и цветята“.</a:t>
            </a:r>
          </a:p>
          <a:p>
            <a:r>
              <a:rPr lang="bg-BG" sz="135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7. Монтаж на тапети, организиране на доброволчески групи с родителите за сътрудничество и взаимодействие.</a:t>
            </a:r>
          </a:p>
          <a:p>
            <a:r>
              <a:rPr lang="bg-BG" sz="135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8.Добре дошли малки морячета!</a:t>
            </a:r>
          </a:p>
        </p:txBody>
      </p:sp>
    </p:spTree>
    <p:extLst>
      <p:ext uri="{BB962C8B-B14F-4D97-AF65-F5344CB8AC3E}">
        <p14:creationId xmlns:p14="http://schemas.microsoft.com/office/powerpoint/2010/main" val="4839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22333</TotalTime>
  <Words>421</Words>
  <Application>Microsoft Office PowerPoint</Application>
  <PresentationFormat>On-screen Show (4:3)</PresentationFormat>
  <Paragraphs>72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Bilyana Panayotova</dc:creator>
  <cp:lastModifiedBy>Administrator</cp:lastModifiedBy>
  <cp:revision>133</cp:revision>
  <dcterms:created xsi:type="dcterms:W3CDTF">2024-11-06T08:08:37Z</dcterms:created>
  <dcterms:modified xsi:type="dcterms:W3CDTF">2026-09-25T05:22:22Z</dcterms:modified>
</cp:coreProperties>
</file>