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Times New Roman Bold" panose="02020803070505020304" pitchFamily="18" charset="0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5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galabche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2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F_g97Ryz4Q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3.pn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3.pn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.png"/><Relationship Id="rId7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18" Type="http://schemas.openxmlformats.org/officeDocument/2006/relationships/image" Target="../media/image53.jpeg"/><Relationship Id="rId3" Type="http://schemas.openxmlformats.org/officeDocument/2006/relationships/image" Target="../media/image13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jpeg"/><Relationship Id="rId2" Type="http://schemas.openxmlformats.org/officeDocument/2006/relationships/image" Target="../media/image12.png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19" Type="http://schemas.openxmlformats.org/officeDocument/2006/relationships/image" Target="../media/image54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12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0.jpeg"/><Relationship Id="rId5" Type="http://schemas.openxmlformats.org/officeDocument/2006/relationships/image" Target="../media/image56.svg"/><Relationship Id="rId10" Type="http://schemas.openxmlformats.org/officeDocument/2006/relationships/image" Target="../media/image59.jpeg"/><Relationship Id="rId4" Type="http://schemas.openxmlformats.org/officeDocument/2006/relationships/image" Target="../media/image55.png"/><Relationship Id="rId9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2.png"/><Relationship Id="rId7" Type="http://schemas.openxmlformats.org/officeDocument/2006/relationships/image" Target="../media/image65.jpeg"/><Relationship Id="rId12" Type="http://schemas.openxmlformats.org/officeDocument/2006/relationships/image" Target="../media/image7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3.png"/><Relationship Id="rId9" Type="http://schemas.openxmlformats.org/officeDocument/2006/relationships/image" Target="../media/image6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2.png"/><Relationship Id="rId7" Type="http://schemas.openxmlformats.org/officeDocument/2006/relationships/image" Target="../media/image7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2.png"/><Relationship Id="rId7" Type="http://schemas.openxmlformats.org/officeDocument/2006/relationships/image" Target="../media/image75.jpeg"/><Relationship Id="rId12" Type="http://schemas.openxmlformats.org/officeDocument/2006/relationships/image" Target="../media/image8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13.jpeg"/><Relationship Id="rId10" Type="http://schemas.openxmlformats.org/officeDocument/2006/relationships/image" Target="../media/image78.jpeg"/><Relationship Id="rId4" Type="http://schemas.openxmlformats.org/officeDocument/2006/relationships/image" Target="../media/image3.png"/><Relationship Id="rId9" Type="http://schemas.openxmlformats.org/officeDocument/2006/relationships/image" Target="../media/image7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13" Type="http://schemas.openxmlformats.org/officeDocument/2006/relationships/image" Target="../media/image88.jpeg"/><Relationship Id="rId18" Type="http://schemas.openxmlformats.org/officeDocument/2006/relationships/image" Target="../media/image93.jpeg"/><Relationship Id="rId26" Type="http://schemas.openxmlformats.org/officeDocument/2006/relationships/image" Target="../media/image101.jpeg"/><Relationship Id="rId3" Type="http://schemas.openxmlformats.org/officeDocument/2006/relationships/image" Target="../media/image2.png"/><Relationship Id="rId21" Type="http://schemas.openxmlformats.org/officeDocument/2006/relationships/image" Target="../media/image96.jpeg"/><Relationship Id="rId7" Type="http://schemas.openxmlformats.org/officeDocument/2006/relationships/image" Target="../media/image13.jpeg"/><Relationship Id="rId12" Type="http://schemas.openxmlformats.org/officeDocument/2006/relationships/image" Target="../media/image87.jpeg"/><Relationship Id="rId17" Type="http://schemas.openxmlformats.org/officeDocument/2006/relationships/image" Target="../media/image92.jpeg"/><Relationship Id="rId25" Type="http://schemas.openxmlformats.org/officeDocument/2006/relationships/image" Target="../media/image100.jpeg"/><Relationship Id="rId2" Type="http://schemas.openxmlformats.org/officeDocument/2006/relationships/image" Target="../media/image1.jpeg"/><Relationship Id="rId16" Type="http://schemas.openxmlformats.org/officeDocument/2006/relationships/image" Target="../media/image91.jpeg"/><Relationship Id="rId20" Type="http://schemas.openxmlformats.org/officeDocument/2006/relationships/image" Target="../media/image95.jpeg"/><Relationship Id="rId29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6.jpeg"/><Relationship Id="rId24" Type="http://schemas.openxmlformats.org/officeDocument/2006/relationships/image" Target="../media/image99.jpeg"/><Relationship Id="rId5" Type="http://schemas.openxmlformats.org/officeDocument/2006/relationships/image" Target="../media/image82.svg"/><Relationship Id="rId15" Type="http://schemas.openxmlformats.org/officeDocument/2006/relationships/image" Target="../media/image90.jpeg"/><Relationship Id="rId23" Type="http://schemas.openxmlformats.org/officeDocument/2006/relationships/image" Target="../media/image98.jpeg"/><Relationship Id="rId28" Type="http://schemas.openxmlformats.org/officeDocument/2006/relationships/image" Target="../media/image103.jpeg"/><Relationship Id="rId10" Type="http://schemas.openxmlformats.org/officeDocument/2006/relationships/image" Target="../media/image85.jpeg"/><Relationship Id="rId19" Type="http://schemas.openxmlformats.org/officeDocument/2006/relationships/image" Target="../media/image94.jpeg"/><Relationship Id="rId4" Type="http://schemas.openxmlformats.org/officeDocument/2006/relationships/image" Target="../media/image81.png"/><Relationship Id="rId9" Type="http://schemas.openxmlformats.org/officeDocument/2006/relationships/image" Target="../media/image84.jpeg"/><Relationship Id="rId14" Type="http://schemas.openxmlformats.org/officeDocument/2006/relationships/image" Target="../media/image89.jpeg"/><Relationship Id="rId22" Type="http://schemas.openxmlformats.org/officeDocument/2006/relationships/image" Target="../media/image97.jpeg"/><Relationship Id="rId27" Type="http://schemas.openxmlformats.org/officeDocument/2006/relationships/image" Target="../media/image102.jpeg"/><Relationship Id="rId30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2.png"/><Relationship Id="rId7" Type="http://schemas.openxmlformats.org/officeDocument/2006/relationships/image" Target="../media/image10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878"/>
            <a:ext cx="18566768" cy="10735313"/>
            <a:chOff x="0" y="0"/>
            <a:chExt cx="24755691" cy="143137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55729" cy="14313788"/>
            </a:xfrm>
            <a:custGeom>
              <a:avLst/>
              <a:gdLst/>
              <a:ahLst/>
              <a:cxnLst/>
              <a:rect l="l" t="t" r="r" b="b"/>
              <a:pathLst>
                <a:path w="24755729" h="14313788">
                  <a:moveTo>
                    <a:pt x="0" y="0"/>
                  </a:moveTo>
                  <a:lnTo>
                    <a:pt x="24755729" y="0"/>
                  </a:lnTo>
                  <a:lnTo>
                    <a:pt x="24755729" y="14313788"/>
                  </a:lnTo>
                  <a:lnTo>
                    <a:pt x="0" y="14313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6510" b="-9651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557840">
            <a:off x="-1755143" y="5912482"/>
            <a:ext cx="3510277" cy="2967990"/>
            <a:chOff x="0" y="0"/>
            <a:chExt cx="4680369" cy="3957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80331" cy="3957320"/>
            </a:xfrm>
            <a:custGeom>
              <a:avLst/>
              <a:gdLst/>
              <a:ahLst/>
              <a:cxnLst/>
              <a:rect l="l" t="t" r="r" b="b"/>
              <a:pathLst>
                <a:path w="4680331" h="3957320">
                  <a:moveTo>
                    <a:pt x="0" y="0"/>
                  </a:moveTo>
                  <a:lnTo>
                    <a:pt x="4680331" y="0"/>
                  </a:lnTo>
                  <a:lnTo>
                    <a:pt x="4680331" y="3957320"/>
                  </a:lnTo>
                  <a:lnTo>
                    <a:pt x="0" y="3957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4723020">
            <a:off x="-1186815" y="-767715"/>
            <a:ext cx="4352925" cy="3680460"/>
            <a:chOff x="0" y="0"/>
            <a:chExt cx="5803900" cy="4907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803900" cy="4907280"/>
            </a:xfrm>
            <a:custGeom>
              <a:avLst/>
              <a:gdLst/>
              <a:ahLst/>
              <a:cxnLst/>
              <a:rect l="l" t="t" r="r" b="b"/>
              <a:pathLst>
                <a:path w="5803900" h="4907280">
                  <a:moveTo>
                    <a:pt x="0" y="0"/>
                  </a:moveTo>
                  <a:lnTo>
                    <a:pt x="5803900" y="0"/>
                  </a:lnTo>
                  <a:lnTo>
                    <a:pt x="5803900" y="4907280"/>
                  </a:lnTo>
                  <a:lnTo>
                    <a:pt x="0" y="490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5400000">
            <a:off x="11744963" y="266700"/>
            <a:ext cx="568328" cy="1612268"/>
            <a:chOff x="0" y="0"/>
            <a:chExt cx="757771" cy="21496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7809" cy="2149729"/>
            </a:xfrm>
            <a:custGeom>
              <a:avLst/>
              <a:gdLst/>
              <a:ahLst/>
              <a:cxnLst/>
              <a:rect l="l" t="t" r="r" b="b"/>
              <a:pathLst>
                <a:path w="757809" h="2149729">
                  <a:moveTo>
                    <a:pt x="0" y="0"/>
                  </a:moveTo>
                  <a:lnTo>
                    <a:pt x="757809" y="0"/>
                  </a:lnTo>
                  <a:lnTo>
                    <a:pt x="757809" y="2149729"/>
                  </a:lnTo>
                  <a:lnTo>
                    <a:pt x="0" y="2149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5" r="-170" b="1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-152400" y="4618987"/>
            <a:ext cx="18795368" cy="3525517"/>
          </a:xfrm>
          <a:custGeom>
            <a:avLst/>
            <a:gdLst/>
            <a:ahLst/>
            <a:cxnLst/>
            <a:rect l="l" t="t" r="r" b="b"/>
            <a:pathLst>
              <a:path w="18795368" h="3525517">
                <a:moveTo>
                  <a:pt x="0" y="0"/>
                </a:moveTo>
                <a:lnTo>
                  <a:pt x="18795368" y="0"/>
                </a:lnTo>
                <a:lnTo>
                  <a:pt x="18795368" y="3525517"/>
                </a:lnTo>
                <a:lnTo>
                  <a:pt x="0" y="35255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1391262" y="2463803"/>
            <a:ext cx="6062348" cy="6035678"/>
            <a:chOff x="0" y="0"/>
            <a:chExt cx="8083131" cy="8047571"/>
          </a:xfrm>
        </p:grpSpPr>
        <p:sp>
          <p:nvSpPr>
            <p:cNvPr id="12" name="Freeform 12"/>
            <p:cNvSpPr/>
            <p:nvPr/>
          </p:nvSpPr>
          <p:spPr>
            <a:xfrm>
              <a:off x="-32" y="-39"/>
              <a:ext cx="8083105" cy="8047562"/>
            </a:xfrm>
            <a:custGeom>
              <a:avLst/>
              <a:gdLst/>
              <a:ahLst/>
              <a:cxnLst/>
              <a:rect l="l" t="t" r="r" b="b"/>
              <a:pathLst>
                <a:path w="8083105" h="8047562">
                  <a:moveTo>
                    <a:pt x="4041553" y="39"/>
                  </a:moveTo>
                  <a:cubicBezTo>
                    <a:pt x="2599849" y="-6311"/>
                    <a:pt x="1264825" y="759118"/>
                    <a:pt x="542068" y="2006766"/>
                  </a:cubicBezTo>
                  <a:cubicBezTo>
                    <a:pt x="-180689" y="3254414"/>
                    <a:pt x="-180689" y="4793273"/>
                    <a:pt x="542068" y="6040921"/>
                  </a:cubicBezTo>
                  <a:cubicBezTo>
                    <a:pt x="1264825" y="7288569"/>
                    <a:pt x="2599849" y="8053998"/>
                    <a:pt x="4041553" y="8047521"/>
                  </a:cubicBezTo>
                  <a:cubicBezTo>
                    <a:pt x="5483257" y="8053998"/>
                    <a:pt x="6818281" y="7288442"/>
                    <a:pt x="7541038" y="6040921"/>
                  </a:cubicBezTo>
                  <a:cubicBezTo>
                    <a:pt x="8263794" y="4793400"/>
                    <a:pt x="8263795" y="3254414"/>
                    <a:pt x="7541038" y="2006766"/>
                  </a:cubicBezTo>
                  <a:cubicBezTo>
                    <a:pt x="6818281" y="759118"/>
                    <a:pt x="5483384" y="-6311"/>
                    <a:pt x="4041553" y="39"/>
                  </a:cubicBezTo>
                  <a:close/>
                </a:path>
              </a:pathLst>
            </a:custGeom>
            <a:solidFill>
              <a:srgbClr val="FF2E60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1792588" y="2863215"/>
            <a:ext cx="5259705" cy="5236845"/>
            <a:chOff x="0" y="0"/>
            <a:chExt cx="7012940" cy="6982460"/>
          </a:xfrm>
        </p:grpSpPr>
        <p:sp>
          <p:nvSpPr>
            <p:cNvPr id="14" name="Freeform 14"/>
            <p:cNvSpPr/>
            <p:nvPr/>
          </p:nvSpPr>
          <p:spPr>
            <a:xfrm>
              <a:off x="-16" y="-35"/>
              <a:ext cx="7012972" cy="6982530"/>
            </a:xfrm>
            <a:custGeom>
              <a:avLst/>
              <a:gdLst/>
              <a:ahLst/>
              <a:cxnLst/>
              <a:rect l="l" t="t" r="r" b="b"/>
              <a:pathLst>
                <a:path w="7012972" h="6982530">
                  <a:moveTo>
                    <a:pt x="3506486" y="35"/>
                  </a:moveTo>
                  <a:cubicBezTo>
                    <a:pt x="2255663" y="-5553"/>
                    <a:pt x="1097423" y="658657"/>
                    <a:pt x="470297" y="1741205"/>
                  </a:cubicBezTo>
                  <a:cubicBezTo>
                    <a:pt x="-156829" y="2823753"/>
                    <a:pt x="-156702" y="4159031"/>
                    <a:pt x="470297" y="5241452"/>
                  </a:cubicBezTo>
                  <a:cubicBezTo>
                    <a:pt x="1097296" y="6323873"/>
                    <a:pt x="2255663" y="6988083"/>
                    <a:pt x="3506486" y="6982495"/>
                  </a:cubicBezTo>
                  <a:cubicBezTo>
                    <a:pt x="4757309" y="6988083"/>
                    <a:pt x="5915549" y="6323873"/>
                    <a:pt x="6542676" y="5241452"/>
                  </a:cubicBezTo>
                  <a:cubicBezTo>
                    <a:pt x="7169802" y="4159031"/>
                    <a:pt x="7169674" y="2823626"/>
                    <a:pt x="6542676" y="1741205"/>
                  </a:cubicBezTo>
                  <a:cubicBezTo>
                    <a:pt x="5915676" y="658784"/>
                    <a:pt x="4757309" y="-5553"/>
                    <a:pt x="3506486" y="35"/>
                  </a:cubicBezTo>
                  <a:close/>
                </a:path>
              </a:pathLst>
            </a:custGeom>
            <a:blipFill>
              <a:blip r:embed="rId7"/>
              <a:stretch>
                <a:fillRect l="-77834" r="-77834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1668782" y="2749590"/>
            <a:ext cx="5550532" cy="5550532"/>
            <a:chOff x="0" y="0"/>
            <a:chExt cx="7400709" cy="74007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400671" cy="7400671"/>
            </a:xfrm>
            <a:custGeom>
              <a:avLst/>
              <a:gdLst/>
              <a:ahLst/>
              <a:cxnLst/>
              <a:rect l="l" t="t" r="r" b="b"/>
              <a:pathLst>
                <a:path w="7400671" h="7400671">
                  <a:moveTo>
                    <a:pt x="3700399" y="0"/>
                  </a:moveTo>
                  <a:cubicBezTo>
                    <a:pt x="1656715" y="0"/>
                    <a:pt x="0" y="1656715"/>
                    <a:pt x="0" y="3700399"/>
                  </a:cubicBezTo>
                  <a:cubicBezTo>
                    <a:pt x="0" y="5744083"/>
                    <a:pt x="1656715" y="7400671"/>
                    <a:pt x="3700399" y="7400671"/>
                  </a:cubicBezTo>
                  <a:cubicBezTo>
                    <a:pt x="5744083" y="7400671"/>
                    <a:pt x="7400671" y="5743956"/>
                    <a:pt x="7400671" y="3700399"/>
                  </a:cubicBezTo>
                  <a:cubicBezTo>
                    <a:pt x="7400671" y="1656842"/>
                    <a:pt x="5743956" y="0"/>
                    <a:pt x="3700399" y="0"/>
                  </a:cubicBezTo>
                  <a:close/>
                </a:path>
              </a:pathLst>
            </a:custGeom>
            <a:blipFill>
              <a:blip r:embed="rId8"/>
              <a:stretch>
                <a:fillRect t="-2701" b="-2701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 rot="569280">
            <a:off x="14638020" y="-94612"/>
            <a:ext cx="3434077" cy="2903220"/>
            <a:chOff x="0" y="0"/>
            <a:chExt cx="4578769" cy="38709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8731" cy="3870960"/>
            </a:xfrm>
            <a:custGeom>
              <a:avLst/>
              <a:gdLst/>
              <a:ahLst/>
              <a:cxnLst/>
              <a:rect l="l" t="t" r="r" b="b"/>
              <a:pathLst>
                <a:path w="4578731" h="3870960">
                  <a:moveTo>
                    <a:pt x="0" y="0"/>
                  </a:moveTo>
                  <a:lnTo>
                    <a:pt x="4578731" y="0"/>
                  </a:lnTo>
                  <a:lnTo>
                    <a:pt x="4578731" y="3870960"/>
                  </a:lnTo>
                  <a:lnTo>
                    <a:pt x="0" y="3870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3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226695" y="5803268"/>
            <a:ext cx="11038208" cy="1673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</a:pPr>
            <a:r>
              <a:rPr lang="en-US" sz="4535" spc="-36">
                <a:solidFill>
                  <a:srgbClr val="FF2E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ДЕЦА С ДОБРИ СЪРЦА  </a:t>
            </a:r>
            <a:r>
              <a:rPr lang="en-US" sz="4535" spc="-36" dirty="0" err="1">
                <a:solidFill>
                  <a:srgbClr val="FF2E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или</a:t>
            </a:r>
            <a:r>
              <a:rPr lang="en-US" sz="4535" spc="-36" dirty="0">
                <a:solidFill>
                  <a:srgbClr val="FF2E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КАК СЕ СЛУЧВА ПОЗИТИВНОТО ОБРАЗОВАНИЕ  в  НАШАТА ДЕТСКА ГРАДИНА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85545" y="9271635"/>
            <a:ext cx="3888105" cy="1015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4"/>
              </a:lnSpc>
            </a:pPr>
            <a:r>
              <a:rPr lang="en-US" sz="2709" b="1" u="sng">
                <a:solidFill>
                  <a:srgbClr val="0000FF"/>
                </a:solidFill>
                <a:latin typeface="Times New Roman Bold"/>
                <a:ea typeface="Times New Roman Bold"/>
                <a:cs typeface="Times New Roman Bold"/>
                <a:sym typeface="Times New Roman Bold"/>
                <a:hlinkClick r:id="rId9" tooltip="https://galabche.com"/>
              </a:rPr>
              <a:t>www.galabche.com</a:t>
            </a:r>
          </a:p>
          <a:p>
            <a:pPr algn="ctr">
              <a:lnSpc>
                <a:spcPts val="3794"/>
              </a:lnSpc>
            </a:pPr>
            <a:endParaRPr lang="en-US" sz="2709" b="1" u="sng">
              <a:solidFill>
                <a:srgbClr val="0000FF"/>
              </a:solidFill>
              <a:latin typeface="Times New Roman Bold"/>
              <a:ea typeface="Times New Roman Bold"/>
              <a:cs typeface="Times New Roman Bold"/>
              <a:sym typeface="Times New Roman Bold"/>
              <a:hlinkClick r:id="rId9" tooltip="https://galabche.com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404577" y="8233447"/>
            <a:ext cx="3352800" cy="1774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4"/>
              </a:lnSpc>
            </a:pPr>
            <a:r>
              <a:rPr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Ивета Харизанова</a:t>
            </a:r>
          </a:p>
          <a:p>
            <a:pPr algn="ctr">
              <a:lnSpc>
                <a:spcPts val="3404"/>
              </a:lnSpc>
            </a:pPr>
            <a:r>
              <a:rPr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Невена Николова</a:t>
            </a:r>
          </a:p>
          <a:p>
            <a:pPr algn="ctr">
              <a:lnSpc>
                <a:spcPts val="3404"/>
              </a:lnSpc>
            </a:pPr>
            <a:r>
              <a:rPr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ДГ№15 “Гълъбче”</a:t>
            </a:r>
          </a:p>
          <a:p>
            <a:pPr algn="ctr">
              <a:lnSpc>
                <a:spcPts val="3404"/>
              </a:lnSpc>
            </a:pPr>
            <a:r>
              <a:rPr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гр. Варна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87" b="-928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227648" y="405386"/>
            <a:ext cx="17832705" cy="7446007"/>
          </a:xfrm>
          <a:custGeom>
            <a:avLst/>
            <a:gdLst/>
            <a:ahLst/>
            <a:cxnLst/>
            <a:rect l="l" t="t" r="r" b="b"/>
            <a:pathLst>
              <a:path w="17832705" h="7446007">
                <a:moveTo>
                  <a:pt x="0" y="0"/>
                </a:moveTo>
                <a:lnTo>
                  <a:pt x="17832705" y="0"/>
                </a:lnTo>
                <a:lnTo>
                  <a:pt x="17832705" y="7446007"/>
                </a:lnTo>
                <a:lnTo>
                  <a:pt x="0" y="74460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62903" y="1175904"/>
            <a:ext cx="17562195" cy="7171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34"/>
              </a:lnSpc>
            </a:pPr>
            <a:r>
              <a:rPr lang="en-US" sz="2400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Какво е благополучието ? Какво е щастието ?</a:t>
            </a:r>
          </a:p>
          <a:p>
            <a:pPr algn="just">
              <a:lnSpc>
                <a:spcPts val="4234"/>
              </a:lnSpc>
            </a:pPr>
            <a:r>
              <a:rPr lang="en-US" sz="2400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Един от бащите на позитивната психология – д-р Мартин Селигман предлага модел, който представя щастието не като моментно усещане, а като съвкупност от няколко важни елемента. Нарича го PERMA – акроним, съставен от пет ключови компонента на човешкото благополучие: </a:t>
            </a:r>
          </a:p>
          <a:p>
            <a:pPr marL="289560" lvl="1" indent="-144780" algn="l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 – Positive emotions – положителни емоции; </a:t>
            </a:r>
          </a:p>
          <a:p>
            <a:pPr marL="289560" lvl="1" indent="-144780" algn="l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– Engagement – ангажираност, потапяне в дейността, „поток“; </a:t>
            </a:r>
          </a:p>
          <a:p>
            <a:pPr marL="289560" lvl="1" indent="-144780" algn="l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– Relationships – позитивни взаимоотношения; </a:t>
            </a:r>
          </a:p>
          <a:p>
            <a:pPr marL="289560" lvl="1" indent="-144780" algn="l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 – Meaning – смисъл и принадлежност към нещо по-голямо; </a:t>
            </a:r>
          </a:p>
          <a:p>
            <a:pPr marL="289560" lvl="1" indent="-144780" algn="l">
              <a:lnSpc>
                <a:spcPts val="3311"/>
              </a:lnSpc>
              <a:buFont typeface="Arial"/>
              <a:buChar char="•"/>
            </a:pPr>
            <a:r>
              <a:rPr lang="en-US" sz="2400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– Accomplishment – постижения, успех, усещане за компетентност. </a:t>
            </a:r>
          </a:p>
          <a:p>
            <a:pPr marL="289560" lvl="1" indent="-144780" algn="l">
              <a:lnSpc>
                <a:spcPts val="3311"/>
              </a:lnSpc>
            </a:pPr>
            <a:r>
              <a:rPr lang="en-US" sz="2400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Най-важното е, че благополучието не се свежда до това детето да е щастливо. То включва и отношения, смисъл, развитие, постижения и активно участие.</a:t>
            </a:r>
          </a:p>
          <a:p>
            <a:pPr marL="289560" lvl="1" indent="-144780" algn="just">
              <a:lnSpc>
                <a:spcPts val="4234"/>
              </a:lnSpc>
            </a:pPr>
            <a:endParaRPr lang="en-US" sz="2400">
              <a:solidFill>
                <a:srgbClr val="0000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9560" lvl="1" indent="-144780" algn="ctr">
              <a:lnSpc>
                <a:spcPts val="4234"/>
              </a:lnSpc>
            </a:pPr>
            <a:endParaRPr lang="en-US" sz="2400">
              <a:solidFill>
                <a:srgbClr val="0000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9560" lvl="1" indent="-144780" algn="ctr">
              <a:lnSpc>
                <a:spcPts val="4234"/>
              </a:lnSpc>
            </a:pPr>
            <a:endParaRPr lang="en-US" sz="2400">
              <a:solidFill>
                <a:srgbClr val="0000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9560" lvl="1" indent="-144780" algn="ctr">
              <a:lnSpc>
                <a:spcPts val="4234"/>
              </a:lnSpc>
            </a:pPr>
            <a:endParaRPr lang="en-US" sz="2400">
              <a:solidFill>
                <a:srgbClr val="00007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6" name="Group 6"/>
          <p:cNvGrpSpPr/>
          <p:nvPr/>
        </p:nvGrpSpPr>
        <p:grpSpPr>
          <a:xfrm rot="-3463500">
            <a:off x="3397622" y="7237069"/>
            <a:ext cx="6711315" cy="5674357"/>
            <a:chOff x="0" y="0"/>
            <a:chExt cx="8948420" cy="75658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48420" cy="7565771"/>
            </a:xfrm>
            <a:custGeom>
              <a:avLst/>
              <a:gdLst/>
              <a:ahLst/>
              <a:cxnLst/>
              <a:rect l="l" t="t" r="r" b="b"/>
              <a:pathLst>
                <a:path w="8948420" h="7565771">
                  <a:moveTo>
                    <a:pt x="0" y="0"/>
                  </a:moveTo>
                  <a:lnTo>
                    <a:pt x="8948420" y="0"/>
                  </a:lnTo>
                  <a:lnTo>
                    <a:pt x="8948420" y="7565771"/>
                  </a:lnTo>
                  <a:lnTo>
                    <a:pt x="0" y="7565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7" r="-37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506200" y="6003293"/>
            <a:ext cx="4343400" cy="4300223"/>
            <a:chOff x="0" y="0"/>
            <a:chExt cx="5791200" cy="57336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91200" cy="5733669"/>
            </a:xfrm>
            <a:custGeom>
              <a:avLst/>
              <a:gdLst/>
              <a:ahLst/>
              <a:cxnLst/>
              <a:rect l="l" t="t" r="r" b="b"/>
              <a:pathLst>
                <a:path w="5791200" h="5733669">
                  <a:moveTo>
                    <a:pt x="0" y="0"/>
                  </a:moveTo>
                  <a:lnTo>
                    <a:pt x="5791200" y="0"/>
                  </a:lnTo>
                  <a:lnTo>
                    <a:pt x="5791200" y="5733669"/>
                  </a:lnTo>
                  <a:lnTo>
                    <a:pt x="0" y="5733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" b="-1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91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6092" y="7612380"/>
            <a:ext cx="2693670" cy="3291840"/>
            <a:chOff x="0" y="0"/>
            <a:chExt cx="3591560" cy="4389120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3591560" cy="4389120"/>
            </a:xfrm>
            <a:custGeom>
              <a:avLst/>
              <a:gdLst/>
              <a:ahLst/>
              <a:cxnLst/>
              <a:rect l="l" t="t" r="r" b="b"/>
              <a:pathLst>
                <a:path w="3591560" h="4389120">
                  <a:moveTo>
                    <a:pt x="3591560" y="0"/>
                  </a:moveTo>
                  <a:lnTo>
                    <a:pt x="0" y="0"/>
                  </a:lnTo>
                  <a:lnTo>
                    <a:pt x="0" y="4389120"/>
                  </a:lnTo>
                  <a:lnTo>
                    <a:pt x="3591560" y="4389120"/>
                  </a:lnTo>
                  <a:lnTo>
                    <a:pt x="3591560" y="0"/>
                  </a:lnTo>
                  <a:close/>
                </a:path>
              </a:pathLst>
            </a:custGeom>
            <a:blipFill>
              <a:blip r:embed="rId2"/>
              <a:stretch>
                <a:fillRect t="-17" b="-1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2836980">
            <a:off x="-217170" y="8583930"/>
            <a:ext cx="1823723" cy="2228850"/>
            <a:chOff x="0" y="0"/>
            <a:chExt cx="2431631" cy="2971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1669" cy="2971800"/>
            </a:xfrm>
            <a:custGeom>
              <a:avLst/>
              <a:gdLst/>
              <a:ahLst/>
              <a:cxnLst/>
              <a:rect l="l" t="t" r="r" b="b"/>
              <a:pathLst>
                <a:path w="2431669" h="2971800">
                  <a:moveTo>
                    <a:pt x="0" y="0"/>
                  </a:moveTo>
                  <a:lnTo>
                    <a:pt x="2431669" y="0"/>
                  </a:lnTo>
                  <a:lnTo>
                    <a:pt x="2431669" y="2971800"/>
                  </a:lnTo>
                  <a:lnTo>
                    <a:pt x="0" y="297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" r="1" b="-1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2836980">
            <a:off x="9757410" y="6889747"/>
            <a:ext cx="2603497" cy="3181350"/>
            <a:chOff x="0" y="0"/>
            <a:chExt cx="3471329" cy="4241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291" cy="4241800"/>
            </a:xfrm>
            <a:custGeom>
              <a:avLst/>
              <a:gdLst/>
              <a:ahLst/>
              <a:cxnLst/>
              <a:rect l="l" t="t" r="r" b="b"/>
              <a:pathLst>
                <a:path w="3471291" h="4241800">
                  <a:moveTo>
                    <a:pt x="0" y="0"/>
                  </a:moveTo>
                  <a:lnTo>
                    <a:pt x="3471291" y="0"/>
                  </a:lnTo>
                  <a:lnTo>
                    <a:pt x="3471291" y="4241800"/>
                  </a:lnTo>
                  <a:lnTo>
                    <a:pt x="0" y="424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2" r="-1" b="-2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625200">
            <a:off x="654682" y="2392680"/>
            <a:ext cx="748027" cy="913762"/>
            <a:chOff x="0" y="0"/>
            <a:chExt cx="997369" cy="12183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7331" cy="1218311"/>
            </a:xfrm>
            <a:custGeom>
              <a:avLst/>
              <a:gdLst/>
              <a:ahLst/>
              <a:cxnLst/>
              <a:rect l="l" t="t" r="r" b="b"/>
              <a:pathLst>
                <a:path w="997331" h="1218311">
                  <a:moveTo>
                    <a:pt x="0" y="0"/>
                  </a:moveTo>
                  <a:lnTo>
                    <a:pt x="997331" y="0"/>
                  </a:lnTo>
                  <a:lnTo>
                    <a:pt x="997331" y="1218311"/>
                  </a:lnTo>
                  <a:lnTo>
                    <a:pt x="0" y="12183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8" r="-3" b="-4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6489697" y="85087"/>
            <a:ext cx="5991863" cy="194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9"/>
              </a:lnSpc>
            </a:pPr>
            <a:r>
              <a:rPr lang="en-US" sz="2169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 tooltip="https://youtu.be/pF_g97Ryz4Q"/>
              </a:rPr>
              <a:t>,</a:t>
            </a:r>
          </a:p>
          <a:p>
            <a:pPr algn="l">
              <a:lnSpc>
                <a:spcPts val="3039"/>
              </a:lnSpc>
            </a:pPr>
            <a:r>
              <a:rPr lang="en-US" sz="2169">
                <a:solidFill>
                  <a:srgbClr val="DBEE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>
              <a:lnSpc>
                <a:spcPts val="3039"/>
              </a:lnSpc>
            </a:pPr>
            <a:r>
              <a:rPr lang="en-US" sz="2169">
                <a:solidFill>
                  <a:srgbClr val="DBEE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>
              <a:lnSpc>
                <a:spcPts val="3039"/>
              </a:lnSpc>
            </a:pPr>
            <a:endParaRPr lang="en-US" sz="2169">
              <a:solidFill>
                <a:srgbClr val="DBEE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039"/>
              </a:lnSpc>
            </a:pPr>
            <a:endParaRPr lang="en-US" sz="2169">
              <a:solidFill>
                <a:srgbClr val="DBEE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5105400" y="4389755"/>
          <a:ext cx="12598400" cy="4470400"/>
        </p:xfrm>
        <a:graphic>
          <a:graphicData uri="http://schemas.openxmlformats.org/drawingml/2006/table">
            <a:tbl>
              <a:tblPr/>
              <a:tblGrid>
                <a:gridCol w="629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1163">
                <a:tc>
                  <a:txBody>
                    <a:bodyPr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 b="1">
                          <a:solidFill>
                            <a:srgbClr val="0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Селигман</a:t>
                      </a:r>
                      <a:endParaRPr lang="en-US" sz="110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63"/>
                        </a:lnSpc>
                        <a:defRPr/>
                      </a:pPr>
                      <a:r>
                        <a:rPr lang="en-US" sz="2799" b="1">
                          <a:solidFill>
                            <a:srgbClr val="0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Стаматов</a:t>
                      </a:r>
                      <a:endParaRPr lang="en-US" sz="110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1263">
                <a:tc>
                  <a:txBody>
                    <a:bodyPr/>
                    <a:lstStyle/>
                    <a:p>
                      <a:pPr algn="l">
                        <a:lnSpc>
                          <a:spcPts val="3863"/>
                        </a:lnSpc>
                        <a:defRPr/>
                      </a:pPr>
                      <a:r>
                        <a:rPr lang="en-US" sz="2799" b="1">
                          <a:solidFill>
                            <a:srgbClr val="0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     Благополучието като модел/структура</a:t>
                      </a:r>
                      <a:endParaRPr lang="en-US" sz="110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Благополучието като процес на развитие </a:t>
                      </a:r>
                      <a:endParaRPr lang="en-US" sz="110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7974">
                <a:tc>
                  <a:txBody>
                    <a:bodyPr/>
                    <a:lstStyle/>
                    <a:p>
                      <a:pPr algn="l">
                        <a:lnSpc>
                          <a:spcPts val="3863"/>
                        </a:lnSpc>
                        <a:defRPr/>
                      </a:pPr>
                      <a:r>
                        <a:rPr lang="en-US" sz="2799" b="1">
                          <a:solidFill>
                            <a:srgbClr val="000000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         Пет компонента – PERMA</a:t>
                      </a:r>
                      <a:endParaRPr lang="en-US" sz="110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863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Акцент върху личностното развитие на детето</a:t>
                      </a:r>
                      <a:endParaRPr lang="en-US" sz="110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>
            <a:off x="4222118" y="138427"/>
            <a:ext cx="13487400" cy="3931920"/>
            <a:chOff x="0" y="0"/>
            <a:chExt cx="17983200" cy="52425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83200" cy="5242560"/>
            </a:xfrm>
            <a:custGeom>
              <a:avLst/>
              <a:gdLst/>
              <a:ahLst/>
              <a:cxnLst/>
              <a:rect l="l" t="t" r="r" b="b"/>
              <a:pathLst>
                <a:path w="17983200" h="5242560">
                  <a:moveTo>
                    <a:pt x="0" y="0"/>
                  </a:moveTo>
                  <a:lnTo>
                    <a:pt x="17983200" y="0"/>
                  </a:lnTo>
                  <a:lnTo>
                    <a:pt x="17983200" y="5242560"/>
                  </a:lnTo>
                  <a:lnTo>
                    <a:pt x="0" y="52425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838" b="-16838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7983200" cy="52616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3359"/>
                </a:lnSpc>
              </a:pPr>
              <a:r>
                <a:rPr lang="en-US" sz="2799">
                  <a:solidFill>
                    <a:srgbClr val="E46C0A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 </a:t>
              </a: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 нас, проф. Румен Стаматов създаде първия в България Център за позитивно образование, тук, във Варненски Свободен  Университет.   При Професор Стаматов фокусът е много по-силно поставен върху </a:t>
              </a: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детето като развиваща се личност и върху отношенията и средата, които правят възможно това развитие</a:t>
              </a: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</a:t>
              </a:r>
            </a:p>
            <a:p>
              <a:pPr algn="just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Тоест, ако при Доктор Селигман си задаваме въпроса:</a:t>
              </a:r>
            </a:p>
            <a:p>
              <a:pPr algn="just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„От какво е изградено благополучието?“</a:t>
              </a:r>
            </a:p>
            <a:p>
              <a:pPr algn="just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Професор Стаматов развива и отговаря на въпроса:</a:t>
              </a:r>
            </a:p>
            <a:p>
              <a:pPr algn="just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„Какво трябва да се случи в отношенията и образователната среда, за да може детето да се развива добре, да изгражда себе си и да преживява благополучие?“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10515" y="213360"/>
            <a:ext cx="3643627" cy="3642998"/>
            <a:chOff x="0" y="0"/>
            <a:chExt cx="4858169" cy="485733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58131" cy="4857369"/>
            </a:xfrm>
            <a:custGeom>
              <a:avLst/>
              <a:gdLst/>
              <a:ahLst/>
              <a:cxnLst/>
              <a:rect l="l" t="t" r="r" b="b"/>
              <a:pathLst>
                <a:path w="4858131" h="4857369">
                  <a:moveTo>
                    <a:pt x="0" y="0"/>
                  </a:moveTo>
                  <a:lnTo>
                    <a:pt x="4858131" y="0"/>
                  </a:lnTo>
                  <a:lnTo>
                    <a:pt x="4858131" y="4857369"/>
                  </a:lnTo>
                  <a:lnTo>
                    <a:pt x="0" y="4857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" b="-7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52400" y="5143500"/>
            <a:ext cx="4572000" cy="2286000"/>
            <a:chOff x="0" y="0"/>
            <a:chExt cx="6096000" cy="3048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96000" cy="3048000"/>
            </a:xfrm>
            <a:custGeom>
              <a:avLst/>
              <a:gdLst/>
              <a:ahLst/>
              <a:cxnLst/>
              <a:rect l="l" t="t" r="r" b="b"/>
              <a:pathLst>
                <a:path w="6096000" h="3048000">
                  <a:moveTo>
                    <a:pt x="0" y="0"/>
                  </a:moveTo>
                  <a:lnTo>
                    <a:pt x="6096000" y="0"/>
                  </a:lnTo>
                  <a:lnTo>
                    <a:pt x="6096000" y="3048000"/>
                  </a:lnTo>
                  <a:lnTo>
                    <a:pt x="0" y="304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471" r="-7471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59438" cy="10287000"/>
            <a:chOff x="0" y="0"/>
            <a:chExt cx="2447925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79250" cy="13716000"/>
            </a:xfrm>
            <a:custGeom>
              <a:avLst/>
              <a:gdLst/>
              <a:ahLst/>
              <a:cxnLst/>
              <a:rect l="l" t="t" r="r" b="b"/>
              <a:pathLst>
                <a:path w="24479250" h="13716000">
                  <a:moveTo>
                    <a:pt x="0" y="0"/>
                  </a:moveTo>
                  <a:lnTo>
                    <a:pt x="24479250" y="0"/>
                  </a:lnTo>
                  <a:lnTo>
                    <a:pt x="2447925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1188" b="-10118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9975180">
            <a:off x="9156697" y="8138798"/>
            <a:ext cx="2966085" cy="2507618"/>
            <a:chOff x="0" y="0"/>
            <a:chExt cx="3954780" cy="33434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54780" cy="3343529"/>
            </a:xfrm>
            <a:custGeom>
              <a:avLst/>
              <a:gdLst/>
              <a:ahLst/>
              <a:cxnLst/>
              <a:rect l="l" t="t" r="r" b="b"/>
              <a:pathLst>
                <a:path w="3954780" h="3343529">
                  <a:moveTo>
                    <a:pt x="0" y="0"/>
                  </a:moveTo>
                  <a:lnTo>
                    <a:pt x="3954780" y="0"/>
                  </a:lnTo>
                  <a:lnTo>
                    <a:pt x="3954780" y="3343529"/>
                  </a:lnTo>
                  <a:lnTo>
                    <a:pt x="0" y="3343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3" r="-33" b="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4299540">
            <a:off x="6165218" y="-1790700"/>
            <a:ext cx="3740782" cy="3162300"/>
            <a:chOff x="0" y="0"/>
            <a:chExt cx="4987709" cy="421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87671" cy="4216400"/>
            </a:xfrm>
            <a:custGeom>
              <a:avLst/>
              <a:gdLst/>
              <a:ahLst/>
              <a:cxnLst/>
              <a:rect l="l" t="t" r="r" b="b"/>
              <a:pathLst>
                <a:path w="4987671" h="4216400">
                  <a:moveTo>
                    <a:pt x="0" y="0"/>
                  </a:moveTo>
                  <a:lnTo>
                    <a:pt x="4987671" y="0"/>
                  </a:lnTo>
                  <a:lnTo>
                    <a:pt x="4987671" y="4216400"/>
                  </a:lnTo>
                  <a:lnTo>
                    <a:pt x="0" y="421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9" r="-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-2524500">
            <a:off x="14650717" y="5451472"/>
            <a:ext cx="3963038" cy="3350895"/>
            <a:chOff x="0" y="0"/>
            <a:chExt cx="5284051" cy="44678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84089" cy="4467860"/>
            </a:xfrm>
            <a:custGeom>
              <a:avLst/>
              <a:gdLst/>
              <a:ahLst/>
              <a:cxnLst/>
              <a:rect l="l" t="t" r="r" b="b"/>
              <a:pathLst>
                <a:path w="5284089" h="4467860">
                  <a:moveTo>
                    <a:pt x="0" y="0"/>
                  </a:moveTo>
                  <a:lnTo>
                    <a:pt x="5284089" y="0"/>
                  </a:lnTo>
                  <a:lnTo>
                    <a:pt x="5284089" y="4467860"/>
                  </a:lnTo>
                  <a:lnTo>
                    <a:pt x="0" y="4467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" r="-39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028700" y="252375"/>
            <a:ext cx="17633947" cy="10710548"/>
          </a:xfrm>
          <a:custGeom>
            <a:avLst/>
            <a:gdLst/>
            <a:ahLst/>
            <a:cxnLst/>
            <a:rect l="l" t="t" r="r" b="b"/>
            <a:pathLst>
              <a:path w="17633947" h="10710548">
                <a:moveTo>
                  <a:pt x="0" y="0"/>
                </a:moveTo>
                <a:lnTo>
                  <a:pt x="17633947" y="0"/>
                </a:lnTo>
                <a:lnTo>
                  <a:pt x="17633947" y="10710548"/>
                </a:lnTo>
                <a:lnTo>
                  <a:pt x="0" y="107105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 rot="5400000">
            <a:off x="16480793" y="8503282"/>
            <a:ext cx="690877" cy="1959607"/>
            <a:chOff x="0" y="0"/>
            <a:chExt cx="921169" cy="261280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21131" cy="2612771"/>
            </a:xfrm>
            <a:custGeom>
              <a:avLst/>
              <a:gdLst/>
              <a:ahLst/>
              <a:cxnLst/>
              <a:rect l="l" t="t" r="r" b="b"/>
              <a:pathLst>
                <a:path w="921131" h="2612771">
                  <a:moveTo>
                    <a:pt x="0" y="0"/>
                  </a:moveTo>
                  <a:lnTo>
                    <a:pt x="921131" y="0"/>
                  </a:lnTo>
                  <a:lnTo>
                    <a:pt x="921131" y="2612771"/>
                  </a:lnTo>
                  <a:lnTo>
                    <a:pt x="0" y="261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8" r="-170" b="-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063115" y="6093457"/>
            <a:ext cx="14304645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3"/>
              </a:lnSpc>
            </a:pPr>
            <a:endParaRPr dirty="0"/>
          </a:p>
          <a:p>
            <a:pPr algn="just">
              <a:lnSpc>
                <a:spcPts val="3863"/>
              </a:lnSpc>
            </a:pP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          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Позитивното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образование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не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премахва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трудностите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конфликтите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тъгата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или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799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грешките</a:t>
            </a:r>
            <a:r>
              <a:rPr lang="en-US" sz="2799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  <a:r>
              <a:rPr lang="en-US" sz="2799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изгражда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детето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ресурси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които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посреща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отношения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увереност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саморегулация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смисъл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компетентност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надежда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способност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развива</a:t>
            </a: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just">
              <a:lnSpc>
                <a:spcPts val="3863"/>
              </a:lnSpc>
            </a:pPr>
            <a:r>
              <a:rPr lang="en-US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bg-BG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</a:t>
            </a:r>
            <a:r>
              <a:rPr lang="bg-BG" sz="2799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Резилиънс</a:t>
            </a:r>
            <a:r>
              <a:rPr lang="bg-BG" sz="27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психическата устойчивост на човека да продължава да се развива;да се стреми към личностно израстване и да </a:t>
            </a:r>
            <a:r>
              <a:rPr lang="bg-BG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върви напред!</a:t>
            </a:r>
            <a:endParaRPr lang="en-US" sz="2799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286513" y="410213"/>
            <a:ext cx="3665858" cy="3666487"/>
            <a:chOff x="0" y="0"/>
            <a:chExt cx="4887811" cy="48886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87849" cy="4888611"/>
            </a:xfrm>
            <a:custGeom>
              <a:avLst/>
              <a:gdLst/>
              <a:ahLst/>
              <a:cxnLst/>
              <a:rect l="l" t="t" r="r" b="b"/>
              <a:pathLst>
                <a:path w="4887849" h="4888611">
                  <a:moveTo>
                    <a:pt x="0" y="0"/>
                  </a:moveTo>
                  <a:lnTo>
                    <a:pt x="4887849" y="0"/>
                  </a:lnTo>
                  <a:lnTo>
                    <a:pt x="4887849" y="4888611"/>
                  </a:lnTo>
                  <a:lnTo>
                    <a:pt x="0" y="4888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" r="-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4952362" y="1409700"/>
            <a:ext cx="11363963" cy="5751195"/>
            <a:chOff x="0" y="0"/>
            <a:chExt cx="15151951" cy="76682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151946" cy="7668260"/>
            </a:xfrm>
            <a:custGeom>
              <a:avLst/>
              <a:gdLst/>
              <a:ahLst/>
              <a:cxnLst/>
              <a:rect l="l" t="t" r="r" b="b"/>
              <a:pathLst>
                <a:path w="15151946" h="7668260">
                  <a:moveTo>
                    <a:pt x="0" y="0"/>
                  </a:moveTo>
                  <a:lnTo>
                    <a:pt x="15151946" y="0"/>
                  </a:lnTo>
                  <a:lnTo>
                    <a:pt x="15151946" y="7668260"/>
                  </a:lnTo>
                  <a:lnTo>
                    <a:pt x="0" y="7668260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l="-14933" r="-1493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5151951" cy="76873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         </a:t>
              </a:r>
              <a:r>
                <a:rPr lang="en-US" sz="2799" b="1">
                  <a:solidFill>
                    <a:srgbClr val="FF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Моделът на благополучието </a:t>
              </a:r>
              <a:r>
                <a:rPr lang="en-US" sz="27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 детската градина </a:t>
              </a: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 в училище, който очертава професор Стаматов, включва не пет, а шест компонента: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Позитивни отношения;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 Позитивни емоции;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3. Позитивни постижения;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4. Позитивни Цел и Смисъл;</a:t>
              </a:r>
            </a:p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5. Позитивно ангажиране;</a:t>
              </a:r>
            </a:p>
            <a:p>
              <a:pPr algn="l">
                <a:lnSpc>
                  <a:spcPts val="3359"/>
                </a:lnSpc>
              </a:pPr>
              <a:endPara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15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87" b="-928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299540">
            <a:off x="-2270760" y="3533775"/>
            <a:ext cx="4030342" cy="2895600"/>
            <a:chOff x="0" y="0"/>
            <a:chExt cx="5373789" cy="386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73751" cy="3860800"/>
            </a:xfrm>
            <a:custGeom>
              <a:avLst/>
              <a:gdLst/>
              <a:ahLst/>
              <a:cxnLst/>
              <a:rect l="l" t="t" r="r" b="b"/>
              <a:pathLst>
                <a:path w="5373751" h="3860800">
                  <a:moveTo>
                    <a:pt x="0" y="0"/>
                  </a:moveTo>
                  <a:lnTo>
                    <a:pt x="5373751" y="0"/>
                  </a:lnTo>
                  <a:lnTo>
                    <a:pt x="5373751" y="3860800"/>
                  </a:lnTo>
                  <a:lnTo>
                    <a:pt x="0" y="386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797" b="-879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128640">
            <a:off x="13748107" y="7641702"/>
            <a:ext cx="5800725" cy="4904737"/>
            <a:chOff x="0" y="0"/>
            <a:chExt cx="7734300" cy="65396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734300" cy="6539611"/>
            </a:xfrm>
            <a:custGeom>
              <a:avLst/>
              <a:gdLst/>
              <a:ahLst/>
              <a:cxnLst/>
              <a:rect l="l" t="t" r="r" b="b"/>
              <a:pathLst>
                <a:path w="7734300" h="6539611">
                  <a:moveTo>
                    <a:pt x="0" y="0"/>
                  </a:moveTo>
                  <a:lnTo>
                    <a:pt x="7734300" y="0"/>
                  </a:lnTo>
                  <a:lnTo>
                    <a:pt x="7734300" y="6539611"/>
                  </a:lnTo>
                  <a:lnTo>
                    <a:pt x="0" y="653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" r="-4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5400000">
            <a:off x="16584292" y="7933058"/>
            <a:ext cx="690877" cy="1959607"/>
            <a:chOff x="0" y="0"/>
            <a:chExt cx="921169" cy="261280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21131" cy="2612771"/>
            </a:xfrm>
            <a:custGeom>
              <a:avLst/>
              <a:gdLst/>
              <a:ahLst/>
              <a:cxnLst/>
              <a:rect l="l" t="t" r="r" b="b"/>
              <a:pathLst>
                <a:path w="921131" h="2612771">
                  <a:moveTo>
                    <a:pt x="0" y="0"/>
                  </a:moveTo>
                  <a:lnTo>
                    <a:pt x="921131" y="0"/>
                  </a:lnTo>
                  <a:lnTo>
                    <a:pt x="921131" y="2612771"/>
                  </a:lnTo>
                  <a:lnTo>
                    <a:pt x="0" y="261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8" r="-170" b="-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258567" y="9189082"/>
            <a:ext cx="660397" cy="1871348"/>
            <a:chOff x="0" y="0"/>
            <a:chExt cx="880529" cy="2495131"/>
          </a:xfrm>
        </p:grpSpPr>
        <p:sp>
          <p:nvSpPr>
            <p:cNvPr id="11" name="Freeform 11"/>
            <p:cNvSpPr/>
            <p:nvPr/>
          </p:nvSpPr>
          <p:spPr>
            <a:xfrm flipH="1" flipV="1">
              <a:off x="0" y="0"/>
              <a:ext cx="880491" cy="2495169"/>
            </a:xfrm>
            <a:custGeom>
              <a:avLst/>
              <a:gdLst/>
              <a:ahLst/>
              <a:cxnLst/>
              <a:rect l="l" t="t" r="r" b="b"/>
              <a:pathLst>
                <a:path w="880491" h="2495169">
                  <a:moveTo>
                    <a:pt x="880491" y="2495169"/>
                  </a:moveTo>
                  <a:lnTo>
                    <a:pt x="0" y="2495169"/>
                  </a:lnTo>
                  <a:lnTo>
                    <a:pt x="0" y="0"/>
                  </a:lnTo>
                  <a:lnTo>
                    <a:pt x="880491" y="0"/>
                  </a:lnTo>
                  <a:lnTo>
                    <a:pt x="880491" y="2495169"/>
                  </a:lnTo>
                  <a:close/>
                </a:path>
              </a:pathLst>
            </a:custGeom>
            <a:blipFill>
              <a:blip r:embed="rId4"/>
              <a:stretch>
                <a:fillRect l="-119" r="-122" b="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219200" y="165097"/>
            <a:ext cx="14858269" cy="501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0"/>
              </a:lnSpc>
            </a:pPr>
            <a:r>
              <a:rPr lang="en-US" sz="2612" spc="-37">
                <a:solidFill>
                  <a:srgbClr val="E46C0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612" spc="-37">
                <a:solidFill>
                  <a:srgbClr val="7F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Какво развиваме ние, в „Гълъбче“ ? Стъпка №1:  </a:t>
            </a:r>
            <a:r>
              <a:rPr lang="en-US" sz="2612" b="1" spc="-37">
                <a:solidFill>
                  <a:srgbClr val="7F007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ПОЗИТИВНИ   ОТНОШЕНИЯ  </a:t>
            </a:r>
            <a:r>
              <a:rPr lang="en-US" sz="2612" spc="-37">
                <a:solidFill>
                  <a:srgbClr val="7F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ПОЗИТИВНА ДЕТСКА ГРАДИНА: </a:t>
            </a:r>
          </a:p>
          <a:p>
            <a:pPr algn="l">
              <a:lnSpc>
                <a:spcPts val="4440"/>
              </a:lnSpc>
            </a:pPr>
            <a:r>
              <a:rPr lang="en-US" sz="2612" spc="-37">
                <a:solidFill>
                  <a:srgbClr val="7F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Изграждането на позитивни   отношения  изисква споделяне и приемане на ценности и правила, които регулират отношенията между децата.</a:t>
            </a:r>
          </a:p>
          <a:p>
            <a:pPr algn="l">
              <a:lnSpc>
                <a:spcPts val="4440"/>
              </a:lnSpc>
            </a:pPr>
            <a:r>
              <a:rPr lang="en-US" sz="2612" b="1" spc="-37">
                <a:solidFill>
                  <a:srgbClr val="7F007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ЦЕННОСТИТЕ</a:t>
            </a:r>
            <a:r>
              <a:rPr lang="en-US" sz="2612" spc="-37">
                <a:solidFill>
                  <a:srgbClr val="7F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които  развиваме: приветливост, доброта, подкрепа и загриженост за другите, социална интелигентност, честност, работа в екип, прошка, смирение, почтеност, смелост, благодарност, надежда, уважение, духовност, хумор, оценяване на красивото и превъзходното. </a:t>
            </a:r>
          </a:p>
          <a:p>
            <a:pPr algn="l">
              <a:lnSpc>
                <a:spcPts val="4440"/>
              </a:lnSpc>
            </a:pPr>
            <a:r>
              <a:rPr lang="en-US" sz="2612" spc="-37">
                <a:solidFill>
                  <a:srgbClr val="7F00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Създадохме клуб „Деца с добри сърца“, за да преведем по-лесно понятията на езика на  децата и да ги направим  по-разбираеми   за    тях.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29363" y="5147310"/>
            <a:ext cx="2578732" cy="2387603"/>
            <a:chOff x="0" y="0"/>
            <a:chExt cx="3438309" cy="31834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438271" cy="3183509"/>
            </a:xfrm>
            <a:custGeom>
              <a:avLst/>
              <a:gdLst/>
              <a:ahLst/>
              <a:cxnLst/>
              <a:rect l="l" t="t" r="r" b="b"/>
              <a:pathLst>
                <a:path w="3438271" h="3183509">
                  <a:moveTo>
                    <a:pt x="0" y="0"/>
                  </a:moveTo>
                  <a:lnTo>
                    <a:pt x="3438271" y="0"/>
                  </a:lnTo>
                  <a:lnTo>
                    <a:pt x="3438271" y="3183509"/>
                  </a:lnTo>
                  <a:lnTo>
                    <a:pt x="0" y="3183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002" r="-1" b="-400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193797" y="7665720"/>
            <a:ext cx="2602868" cy="2181863"/>
            <a:chOff x="0" y="0"/>
            <a:chExt cx="3470491" cy="29091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470529" cy="2909189"/>
            </a:xfrm>
            <a:custGeom>
              <a:avLst/>
              <a:gdLst/>
              <a:ahLst/>
              <a:cxnLst/>
              <a:rect l="l" t="t" r="r" b="b"/>
              <a:pathLst>
                <a:path w="3470529" h="2909189">
                  <a:moveTo>
                    <a:pt x="0" y="0"/>
                  </a:moveTo>
                  <a:lnTo>
                    <a:pt x="3470529" y="0"/>
                  </a:lnTo>
                  <a:lnTo>
                    <a:pt x="3470529" y="2909189"/>
                  </a:lnTo>
                  <a:lnTo>
                    <a:pt x="0" y="2909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" r="1" b="-1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3995423" y="5365747"/>
            <a:ext cx="2976877" cy="3968753"/>
            <a:chOff x="0" y="0"/>
            <a:chExt cx="3969169" cy="529167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69131" cy="5291709"/>
            </a:xfrm>
            <a:custGeom>
              <a:avLst/>
              <a:gdLst/>
              <a:ahLst/>
              <a:cxnLst/>
              <a:rect l="l" t="t" r="r" b="b"/>
              <a:pathLst>
                <a:path w="3969131" h="5291709">
                  <a:moveTo>
                    <a:pt x="0" y="0"/>
                  </a:moveTo>
                  <a:lnTo>
                    <a:pt x="3969131" y="0"/>
                  </a:lnTo>
                  <a:lnTo>
                    <a:pt x="3969131" y="5291709"/>
                  </a:lnTo>
                  <a:lnTo>
                    <a:pt x="0" y="5291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" b="-4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7193918" y="5311140"/>
            <a:ext cx="2788282" cy="2108197"/>
            <a:chOff x="0" y="0"/>
            <a:chExt cx="3717709" cy="281092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717671" cy="2810891"/>
            </a:xfrm>
            <a:custGeom>
              <a:avLst/>
              <a:gdLst/>
              <a:ahLst/>
              <a:cxnLst/>
              <a:rect l="l" t="t" r="r" b="b"/>
              <a:pathLst>
                <a:path w="3717671" h="2810891">
                  <a:moveTo>
                    <a:pt x="0" y="0"/>
                  </a:moveTo>
                  <a:lnTo>
                    <a:pt x="3717671" y="0"/>
                  </a:lnTo>
                  <a:lnTo>
                    <a:pt x="3717671" y="2810891"/>
                  </a:lnTo>
                  <a:lnTo>
                    <a:pt x="0" y="2810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5" r="-1" b="-37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1017253" y="5180333"/>
            <a:ext cx="2976248" cy="3968753"/>
            <a:chOff x="0" y="0"/>
            <a:chExt cx="3968331" cy="5291671"/>
          </a:xfrm>
        </p:grpSpPr>
        <p:sp>
          <p:nvSpPr>
            <p:cNvPr id="22" name="Freeform 22"/>
            <p:cNvSpPr/>
            <p:nvPr/>
          </p:nvSpPr>
          <p:spPr>
            <a:xfrm flipH="1">
              <a:off x="0" y="0"/>
              <a:ext cx="3968369" cy="5291709"/>
            </a:xfrm>
            <a:custGeom>
              <a:avLst/>
              <a:gdLst/>
              <a:ahLst/>
              <a:cxnLst/>
              <a:rect l="l" t="t" r="r" b="b"/>
              <a:pathLst>
                <a:path w="3968369" h="5291709">
                  <a:moveTo>
                    <a:pt x="3968369" y="0"/>
                  </a:moveTo>
                  <a:lnTo>
                    <a:pt x="0" y="0"/>
                  </a:lnTo>
                  <a:lnTo>
                    <a:pt x="0" y="5291709"/>
                  </a:lnTo>
                  <a:lnTo>
                    <a:pt x="3968369" y="5291709"/>
                  </a:lnTo>
                  <a:lnTo>
                    <a:pt x="3968369" y="0"/>
                  </a:lnTo>
                  <a:close/>
                </a:path>
              </a:pathLst>
            </a:custGeom>
            <a:blipFill>
              <a:blip r:embed="rId9"/>
              <a:stretch>
                <a:fillRect t="-29" b="-29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7193918" y="7473315"/>
            <a:ext cx="3601717" cy="2701290"/>
            <a:chOff x="0" y="0"/>
            <a:chExt cx="4802289" cy="360172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802251" cy="3601720"/>
            </a:xfrm>
            <a:custGeom>
              <a:avLst/>
              <a:gdLst/>
              <a:ahLst/>
              <a:cxnLst/>
              <a:rect l="l" t="t" r="r" b="b"/>
              <a:pathLst>
                <a:path w="4802251" h="3601720">
                  <a:moveTo>
                    <a:pt x="0" y="0"/>
                  </a:moveTo>
                  <a:lnTo>
                    <a:pt x="4802251" y="0"/>
                  </a:lnTo>
                  <a:lnTo>
                    <a:pt x="4802251" y="3601720"/>
                  </a:lnTo>
                  <a:lnTo>
                    <a:pt x="0" y="3601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9" r="-2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4412592" y="5227320"/>
            <a:ext cx="2522858" cy="3867150"/>
            <a:chOff x="0" y="0"/>
            <a:chExt cx="3363811" cy="51562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363849" cy="5156200"/>
            </a:xfrm>
            <a:custGeom>
              <a:avLst/>
              <a:gdLst/>
              <a:ahLst/>
              <a:cxnLst/>
              <a:rect l="l" t="t" r="r" b="b"/>
              <a:pathLst>
                <a:path w="3363849" h="5156200">
                  <a:moveTo>
                    <a:pt x="0" y="0"/>
                  </a:moveTo>
                  <a:lnTo>
                    <a:pt x="3363849" y="0"/>
                  </a:lnTo>
                  <a:lnTo>
                    <a:pt x="3363849" y="5156200"/>
                  </a:lnTo>
                  <a:lnTo>
                    <a:pt x="0" y="5156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30" r="1" b="-3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159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87" b="-928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299540">
            <a:off x="-2270760" y="3533775"/>
            <a:ext cx="4030342" cy="2895600"/>
            <a:chOff x="0" y="0"/>
            <a:chExt cx="5373789" cy="386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73751" cy="3860800"/>
            </a:xfrm>
            <a:custGeom>
              <a:avLst/>
              <a:gdLst/>
              <a:ahLst/>
              <a:cxnLst/>
              <a:rect l="l" t="t" r="r" b="b"/>
              <a:pathLst>
                <a:path w="5373751" h="3860800">
                  <a:moveTo>
                    <a:pt x="0" y="0"/>
                  </a:moveTo>
                  <a:lnTo>
                    <a:pt x="5373751" y="0"/>
                  </a:lnTo>
                  <a:lnTo>
                    <a:pt x="5373751" y="3860800"/>
                  </a:lnTo>
                  <a:lnTo>
                    <a:pt x="0" y="386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797" b="-879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128640">
            <a:off x="14029058" y="6323333"/>
            <a:ext cx="5800725" cy="4904737"/>
            <a:chOff x="0" y="0"/>
            <a:chExt cx="7734300" cy="65396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734300" cy="6539611"/>
            </a:xfrm>
            <a:custGeom>
              <a:avLst/>
              <a:gdLst/>
              <a:ahLst/>
              <a:cxnLst/>
              <a:rect l="l" t="t" r="r" b="b"/>
              <a:pathLst>
                <a:path w="7734300" h="6539611">
                  <a:moveTo>
                    <a:pt x="0" y="0"/>
                  </a:moveTo>
                  <a:lnTo>
                    <a:pt x="7734300" y="0"/>
                  </a:lnTo>
                  <a:lnTo>
                    <a:pt x="7734300" y="6539611"/>
                  </a:lnTo>
                  <a:lnTo>
                    <a:pt x="0" y="653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" r="-4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5400000">
            <a:off x="16584292" y="7933058"/>
            <a:ext cx="690877" cy="1959607"/>
            <a:chOff x="0" y="0"/>
            <a:chExt cx="921169" cy="261280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21131" cy="2612771"/>
            </a:xfrm>
            <a:custGeom>
              <a:avLst/>
              <a:gdLst/>
              <a:ahLst/>
              <a:cxnLst/>
              <a:rect l="l" t="t" r="r" b="b"/>
              <a:pathLst>
                <a:path w="921131" h="2612771">
                  <a:moveTo>
                    <a:pt x="0" y="0"/>
                  </a:moveTo>
                  <a:lnTo>
                    <a:pt x="921131" y="0"/>
                  </a:lnTo>
                  <a:lnTo>
                    <a:pt x="921131" y="2612771"/>
                  </a:lnTo>
                  <a:lnTo>
                    <a:pt x="0" y="261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8" r="-170" b="-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6461105" y="1108710"/>
            <a:ext cx="755018" cy="2141858"/>
            <a:chOff x="0" y="0"/>
            <a:chExt cx="1006691" cy="2855811"/>
          </a:xfrm>
        </p:grpSpPr>
        <p:sp>
          <p:nvSpPr>
            <p:cNvPr id="11" name="Freeform 11"/>
            <p:cNvSpPr/>
            <p:nvPr/>
          </p:nvSpPr>
          <p:spPr>
            <a:xfrm flipH="1" flipV="1">
              <a:off x="0" y="0"/>
              <a:ext cx="1006729" cy="2855849"/>
            </a:xfrm>
            <a:custGeom>
              <a:avLst/>
              <a:gdLst/>
              <a:ahLst/>
              <a:cxnLst/>
              <a:rect l="l" t="t" r="r" b="b"/>
              <a:pathLst>
                <a:path w="1006729" h="2855849">
                  <a:moveTo>
                    <a:pt x="1006729" y="2855849"/>
                  </a:moveTo>
                  <a:lnTo>
                    <a:pt x="0" y="2855849"/>
                  </a:lnTo>
                  <a:lnTo>
                    <a:pt x="0" y="0"/>
                  </a:lnTo>
                  <a:lnTo>
                    <a:pt x="1006729" y="0"/>
                  </a:lnTo>
                  <a:lnTo>
                    <a:pt x="1006729" y="2855849"/>
                  </a:lnTo>
                  <a:close/>
                </a:path>
              </a:pathLst>
            </a:custGeom>
            <a:blipFill>
              <a:blip r:embed="rId4"/>
              <a:stretch>
                <a:fillRect l="-175" r="-171" b="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258567" y="9189082"/>
            <a:ext cx="660397" cy="1871348"/>
            <a:chOff x="0" y="0"/>
            <a:chExt cx="880529" cy="2495131"/>
          </a:xfrm>
        </p:grpSpPr>
        <p:sp>
          <p:nvSpPr>
            <p:cNvPr id="13" name="Freeform 13"/>
            <p:cNvSpPr/>
            <p:nvPr/>
          </p:nvSpPr>
          <p:spPr>
            <a:xfrm flipH="1" flipV="1">
              <a:off x="0" y="0"/>
              <a:ext cx="880491" cy="2495169"/>
            </a:xfrm>
            <a:custGeom>
              <a:avLst/>
              <a:gdLst/>
              <a:ahLst/>
              <a:cxnLst/>
              <a:rect l="l" t="t" r="r" b="b"/>
              <a:pathLst>
                <a:path w="880491" h="2495169">
                  <a:moveTo>
                    <a:pt x="880491" y="2495169"/>
                  </a:moveTo>
                  <a:lnTo>
                    <a:pt x="0" y="2495169"/>
                  </a:lnTo>
                  <a:lnTo>
                    <a:pt x="0" y="0"/>
                  </a:lnTo>
                  <a:lnTo>
                    <a:pt x="880491" y="0"/>
                  </a:lnTo>
                  <a:lnTo>
                    <a:pt x="880491" y="2495169"/>
                  </a:lnTo>
                  <a:close/>
                </a:path>
              </a:pathLst>
            </a:custGeom>
            <a:blipFill>
              <a:blip r:embed="rId4"/>
              <a:stretch>
                <a:fillRect l="-119" r="-122" b="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303895" y="168278"/>
            <a:ext cx="3861435" cy="2888618"/>
            <a:chOff x="0" y="0"/>
            <a:chExt cx="5148580" cy="38514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148580" cy="3851529"/>
            </a:xfrm>
            <a:custGeom>
              <a:avLst/>
              <a:gdLst/>
              <a:ahLst/>
              <a:cxnLst/>
              <a:rect l="l" t="t" r="r" b="b"/>
              <a:pathLst>
                <a:path w="5148580" h="3851529">
                  <a:moveTo>
                    <a:pt x="0" y="0"/>
                  </a:moveTo>
                  <a:lnTo>
                    <a:pt x="5148580" y="0"/>
                  </a:lnTo>
                  <a:lnTo>
                    <a:pt x="5148580" y="3851529"/>
                  </a:lnTo>
                  <a:lnTo>
                    <a:pt x="0" y="3851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3" b="-42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532133" y="3682365"/>
            <a:ext cx="3428362" cy="2433952"/>
            <a:chOff x="0" y="0"/>
            <a:chExt cx="4571149" cy="324526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571111" cy="3245231"/>
            </a:xfrm>
            <a:custGeom>
              <a:avLst/>
              <a:gdLst/>
              <a:ahLst/>
              <a:cxnLst/>
              <a:rect l="l" t="t" r="r" b="b"/>
              <a:pathLst>
                <a:path w="4571111" h="3245231">
                  <a:moveTo>
                    <a:pt x="0" y="0"/>
                  </a:moveTo>
                  <a:lnTo>
                    <a:pt x="4571111" y="0"/>
                  </a:lnTo>
                  <a:lnTo>
                    <a:pt x="4571111" y="3245231"/>
                  </a:lnTo>
                  <a:lnTo>
                    <a:pt x="0" y="32452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973455" y="50168"/>
            <a:ext cx="2627633" cy="3503295"/>
            <a:chOff x="0" y="0"/>
            <a:chExt cx="3503511" cy="467106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03549" cy="4671060"/>
            </a:xfrm>
            <a:custGeom>
              <a:avLst/>
              <a:gdLst/>
              <a:ahLst/>
              <a:cxnLst/>
              <a:rect l="l" t="t" r="r" b="b"/>
              <a:pathLst>
                <a:path w="3503549" h="4671060">
                  <a:moveTo>
                    <a:pt x="0" y="0"/>
                  </a:moveTo>
                  <a:lnTo>
                    <a:pt x="3503549" y="0"/>
                  </a:lnTo>
                  <a:lnTo>
                    <a:pt x="3503549" y="4671060"/>
                  </a:lnTo>
                  <a:lnTo>
                    <a:pt x="0" y="4671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6" r="-35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4010663" y="288922"/>
            <a:ext cx="3851910" cy="2889247"/>
            <a:chOff x="0" y="0"/>
            <a:chExt cx="5135880" cy="385232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135880" cy="3852291"/>
            </a:xfrm>
            <a:custGeom>
              <a:avLst/>
              <a:gdLst/>
              <a:ahLst/>
              <a:cxnLst/>
              <a:rect l="l" t="t" r="r" b="b"/>
              <a:pathLst>
                <a:path w="5135880" h="3852291">
                  <a:moveTo>
                    <a:pt x="0" y="0"/>
                  </a:moveTo>
                  <a:lnTo>
                    <a:pt x="5135880" y="0"/>
                  </a:lnTo>
                  <a:lnTo>
                    <a:pt x="5135880" y="3852291"/>
                  </a:lnTo>
                  <a:lnTo>
                    <a:pt x="0" y="3852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3" r="-23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2809858" y="495300"/>
            <a:ext cx="4538348" cy="4330703"/>
            <a:chOff x="0" y="0"/>
            <a:chExt cx="6051131" cy="577427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051169" cy="5774309"/>
            </a:xfrm>
            <a:custGeom>
              <a:avLst/>
              <a:gdLst/>
              <a:ahLst/>
              <a:cxnLst/>
              <a:rect l="l" t="t" r="r" b="b"/>
              <a:pathLst>
                <a:path w="6051169" h="5774309">
                  <a:moveTo>
                    <a:pt x="0" y="0"/>
                  </a:moveTo>
                  <a:lnTo>
                    <a:pt x="6051169" y="0"/>
                  </a:lnTo>
                  <a:lnTo>
                    <a:pt x="6051169" y="5774309"/>
                  </a:lnTo>
                  <a:lnTo>
                    <a:pt x="0" y="5774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0289" b="-20288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4504687" y="3283582"/>
            <a:ext cx="3115313" cy="4154167"/>
            <a:chOff x="0" y="0"/>
            <a:chExt cx="4153751" cy="553888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153789" cy="5538851"/>
            </a:xfrm>
            <a:custGeom>
              <a:avLst/>
              <a:gdLst/>
              <a:ahLst/>
              <a:cxnLst/>
              <a:rect l="l" t="t" r="r" b="b"/>
              <a:pathLst>
                <a:path w="4153789" h="5538851">
                  <a:moveTo>
                    <a:pt x="0" y="0"/>
                  </a:moveTo>
                  <a:lnTo>
                    <a:pt x="4153789" y="0"/>
                  </a:lnTo>
                  <a:lnTo>
                    <a:pt x="4153789" y="5538851"/>
                  </a:lnTo>
                  <a:lnTo>
                    <a:pt x="0" y="5538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" r="-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8010525" y="3246758"/>
            <a:ext cx="3582038" cy="3717922"/>
            <a:chOff x="0" y="0"/>
            <a:chExt cx="4776051" cy="4957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776089" cy="4957191"/>
            </a:xfrm>
            <a:custGeom>
              <a:avLst/>
              <a:gdLst/>
              <a:ahLst/>
              <a:cxnLst/>
              <a:rect l="l" t="t" r="r" b="b"/>
              <a:pathLst>
                <a:path w="4776089" h="4957191">
                  <a:moveTo>
                    <a:pt x="0" y="0"/>
                  </a:moveTo>
                  <a:lnTo>
                    <a:pt x="4776089" y="0"/>
                  </a:lnTo>
                  <a:lnTo>
                    <a:pt x="4776089" y="4957191"/>
                  </a:lnTo>
                  <a:lnTo>
                    <a:pt x="0" y="49571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14391" b="-14391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2491723" y="5374643"/>
            <a:ext cx="5433698" cy="4075433"/>
            <a:chOff x="0" y="0"/>
            <a:chExt cx="7244931" cy="543391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244969" cy="5433949"/>
            </a:xfrm>
            <a:custGeom>
              <a:avLst/>
              <a:gdLst/>
              <a:ahLst/>
              <a:cxnLst/>
              <a:rect l="l" t="t" r="r" b="b"/>
              <a:pathLst>
                <a:path w="7244969" h="5433949">
                  <a:moveTo>
                    <a:pt x="0" y="0"/>
                  </a:moveTo>
                  <a:lnTo>
                    <a:pt x="7244969" y="0"/>
                  </a:lnTo>
                  <a:lnTo>
                    <a:pt x="7244969" y="5433949"/>
                  </a:lnTo>
                  <a:lnTo>
                    <a:pt x="0" y="5433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" r="-1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155068" y="6190612"/>
            <a:ext cx="3049905" cy="4061460"/>
            <a:chOff x="0" y="0"/>
            <a:chExt cx="4066540" cy="541528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066540" cy="5415280"/>
            </a:xfrm>
            <a:custGeom>
              <a:avLst/>
              <a:gdLst/>
              <a:ahLst/>
              <a:cxnLst/>
              <a:rect l="l" t="t" r="r" b="b"/>
              <a:pathLst>
                <a:path w="4066540" h="5415280">
                  <a:moveTo>
                    <a:pt x="0" y="0"/>
                  </a:moveTo>
                  <a:lnTo>
                    <a:pt x="4066540" y="0"/>
                  </a:lnTo>
                  <a:lnTo>
                    <a:pt x="4066540" y="5415280"/>
                  </a:lnTo>
                  <a:lnTo>
                    <a:pt x="0" y="5415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2" r="-22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5975985" y="7543162"/>
            <a:ext cx="5161283" cy="3452498"/>
            <a:chOff x="0" y="0"/>
            <a:chExt cx="6881711" cy="46033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881749" cy="4603369"/>
            </a:xfrm>
            <a:custGeom>
              <a:avLst/>
              <a:gdLst/>
              <a:ahLst/>
              <a:cxnLst/>
              <a:rect l="l" t="t" r="r" b="b"/>
              <a:pathLst>
                <a:path w="6881749" h="4603369">
                  <a:moveTo>
                    <a:pt x="0" y="0"/>
                  </a:moveTo>
                  <a:lnTo>
                    <a:pt x="6881749" y="0"/>
                  </a:lnTo>
                  <a:lnTo>
                    <a:pt x="6881749" y="4603369"/>
                  </a:lnTo>
                  <a:lnTo>
                    <a:pt x="0" y="4603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6060" b="-6059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5400000">
            <a:off x="13281660" y="6546218"/>
            <a:ext cx="1097918" cy="3110865"/>
            <a:chOff x="0" y="0"/>
            <a:chExt cx="1463891" cy="41478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" r="-11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8" r="-126" b="-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7258662" y="300990"/>
            <a:ext cx="911228" cy="2583180"/>
            <a:chOff x="0" y="0"/>
            <a:chExt cx="1214971" cy="3444240"/>
          </a:xfrm>
        </p:grpSpPr>
        <p:sp>
          <p:nvSpPr>
            <p:cNvPr id="13" name="Freeform 13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4"/>
              <a:stretch>
                <a:fillRect l="-140" r="-136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459743" y="1014098"/>
            <a:ext cx="5251447" cy="7002142"/>
            <a:chOff x="0" y="0"/>
            <a:chExt cx="7001929" cy="933618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001891" cy="9336151"/>
            </a:xfrm>
            <a:custGeom>
              <a:avLst/>
              <a:gdLst/>
              <a:ahLst/>
              <a:cxnLst/>
              <a:rect l="l" t="t" r="r" b="b"/>
              <a:pathLst>
                <a:path w="7001891" h="9336151">
                  <a:moveTo>
                    <a:pt x="0" y="0"/>
                  </a:moveTo>
                  <a:lnTo>
                    <a:pt x="7001891" y="0"/>
                  </a:lnTo>
                  <a:lnTo>
                    <a:pt x="7001891" y="9336151"/>
                  </a:lnTo>
                  <a:lnTo>
                    <a:pt x="0" y="9336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" r="-2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5680072" y="4793618"/>
            <a:ext cx="3639188" cy="5412743"/>
            <a:chOff x="0" y="0"/>
            <a:chExt cx="4852251" cy="721699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52289" cy="7217029"/>
            </a:xfrm>
            <a:custGeom>
              <a:avLst/>
              <a:gdLst/>
              <a:ahLst/>
              <a:cxnLst/>
              <a:rect l="l" t="t" r="r" b="b"/>
              <a:pathLst>
                <a:path w="4852289" h="7217029">
                  <a:moveTo>
                    <a:pt x="0" y="0"/>
                  </a:moveTo>
                  <a:lnTo>
                    <a:pt x="4852289" y="0"/>
                  </a:lnTo>
                  <a:lnTo>
                    <a:pt x="4852289" y="7217029"/>
                  </a:lnTo>
                  <a:lnTo>
                    <a:pt x="0" y="72170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9469682" y="16507"/>
            <a:ext cx="3937079" cy="5757999"/>
            <a:chOff x="0" y="0"/>
            <a:chExt cx="6119711" cy="895010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19749" cy="8950071"/>
            </a:xfrm>
            <a:custGeom>
              <a:avLst/>
              <a:gdLst/>
              <a:ahLst/>
              <a:cxnLst/>
              <a:rect l="l" t="t" r="r" b="b"/>
              <a:pathLst>
                <a:path w="6119749" h="8950071">
                  <a:moveTo>
                    <a:pt x="0" y="0"/>
                  </a:moveTo>
                  <a:lnTo>
                    <a:pt x="6119749" y="0"/>
                  </a:lnTo>
                  <a:lnTo>
                    <a:pt x="6119749" y="8950071"/>
                  </a:lnTo>
                  <a:lnTo>
                    <a:pt x="0" y="8950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3507717" y="3420113"/>
            <a:ext cx="4014473" cy="6524625"/>
            <a:chOff x="0" y="0"/>
            <a:chExt cx="5352631" cy="86995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52669" cy="8699500"/>
            </a:xfrm>
            <a:custGeom>
              <a:avLst/>
              <a:gdLst/>
              <a:ahLst/>
              <a:cxnLst/>
              <a:rect l="l" t="t" r="r" b="b"/>
              <a:pathLst>
                <a:path w="5352669" h="8699500">
                  <a:moveTo>
                    <a:pt x="0" y="0"/>
                  </a:moveTo>
                  <a:lnTo>
                    <a:pt x="5352669" y="0"/>
                  </a:lnTo>
                  <a:lnTo>
                    <a:pt x="5352669" y="8699500"/>
                  </a:lnTo>
                  <a:lnTo>
                    <a:pt x="0" y="8699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" b="-3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C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503" y="6995160"/>
            <a:ext cx="2693032" cy="3291840"/>
            <a:chOff x="0" y="0"/>
            <a:chExt cx="3590709" cy="4389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90671" cy="4389120"/>
            </a:xfrm>
            <a:custGeom>
              <a:avLst/>
              <a:gdLst/>
              <a:ahLst/>
              <a:cxnLst/>
              <a:rect l="l" t="t" r="r" b="b"/>
              <a:pathLst>
                <a:path w="3590671" h="4389120">
                  <a:moveTo>
                    <a:pt x="0" y="0"/>
                  </a:moveTo>
                  <a:lnTo>
                    <a:pt x="3590671" y="0"/>
                  </a:lnTo>
                  <a:lnTo>
                    <a:pt x="3590671" y="4389120"/>
                  </a:lnTo>
                  <a:lnTo>
                    <a:pt x="0" y="4389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" r="-1" b="-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6678540">
            <a:off x="5814060" y="657863"/>
            <a:ext cx="1593847" cy="1948177"/>
            <a:chOff x="0" y="0"/>
            <a:chExt cx="2125129" cy="25975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25091" cy="2597531"/>
            </a:xfrm>
            <a:custGeom>
              <a:avLst/>
              <a:gdLst/>
              <a:ahLst/>
              <a:cxnLst/>
              <a:rect l="l" t="t" r="r" b="b"/>
              <a:pathLst>
                <a:path w="2125091" h="2597531">
                  <a:moveTo>
                    <a:pt x="0" y="0"/>
                  </a:moveTo>
                  <a:lnTo>
                    <a:pt x="2125091" y="0"/>
                  </a:lnTo>
                  <a:lnTo>
                    <a:pt x="2125091" y="2597531"/>
                  </a:lnTo>
                  <a:lnTo>
                    <a:pt x="0" y="2597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" r="-1" b="-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81000" y="535305"/>
            <a:ext cx="17449800" cy="3312795"/>
            <a:chOff x="0" y="0"/>
            <a:chExt cx="23266400" cy="44170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266400" cy="4417060"/>
            </a:xfrm>
            <a:custGeom>
              <a:avLst/>
              <a:gdLst/>
              <a:ahLst/>
              <a:cxnLst/>
              <a:rect l="l" t="t" r="r" b="b"/>
              <a:pathLst>
                <a:path w="23266400" h="4417060">
                  <a:moveTo>
                    <a:pt x="0" y="0"/>
                  </a:moveTo>
                  <a:lnTo>
                    <a:pt x="23266400" y="0"/>
                  </a:lnTo>
                  <a:lnTo>
                    <a:pt x="23266400" y="4417060"/>
                  </a:lnTo>
                  <a:lnTo>
                    <a:pt x="0" y="44170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2635" b="-5263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3266400" cy="44361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Стъпка №2: Развитие на позитивни емоции: Емпирични изследвания показват, че щастието може да се усилва, че не е нещо, което се случва, а се развива в процеса  на упражняване на силните страни и въвличане в различни дейности / Стаматов, Сарийска/. Позитивните емоции могат да се усилват чрез ангажиране с дейности  на доброта. За преживяване на позитивни емоции в детската градина сме организирали дейности, допълнително усилващи емпатията у децата, дейности за преживяване щастливи спомени и преживявания с хумор.</a:t>
              </a:r>
            </a:p>
            <a:p>
              <a:pPr algn="just">
                <a:lnSpc>
                  <a:spcPts val="5280"/>
                </a:lnSpc>
              </a:pPr>
              <a:endParaRPr lang="en-US" sz="2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just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ЕМПАТИЯ ЗА ПОДСИЛВАНЕ НА ЕМОЦИИТЕ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13360" y="3848100"/>
            <a:ext cx="2260597" cy="2733675"/>
            <a:chOff x="0" y="0"/>
            <a:chExt cx="3014129" cy="36449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14091" cy="3644900"/>
            </a:xfrm>
            <a:custGeom>
              <a:avLst/>
              <a:gdLst/>
              <a:ahLst/>
              <a:cxnLst/>
              <a:rect l="l" t="t" r="r" b="b"/>
              <a:pathLst>
                <a:path w="3014091" h="3644900">
                  <a:moveTo>
                    <a:pt x="0" y="0"/>
                  </a:moveTo>
                  <a:lnTo>
                    <a:pt x="3014091" y="0"/>
                  </a:lnTo>
                  <a:lnTo>
                    <a:pt x="3014091" y="3644900"/>
                  </a:lnTo>
                  <a:lnTo>
                    <a:pt x="0" y="3644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" r="-1" b="-1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172200" y="3429000"/>
            <a:ext cx="3439792" cy="2580008"/>
            <a:chOff x="0" y="0"/>
            <a:chExt cx="4586389" cy="34400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86351" cy="3440049"/>
            </a:xfrm>
            <a:custGeom>
              <a:avLst/>
              <a:gdLst/>
              <a:ahLst/>
              <a:cxnLst/>
              <a:rect l="l" t="t" r="r" b="b"/>
              <a:pathLst>
                <a:path w="4586351" h="3440049">
                  <a:moveTo>
                    <a:pt x="0" y="0"/>
                  </a:moveTo>
                  <a:lnTo>
                    <a:pt x="4586351" y="0"/>
                  </a:lnTo>
                  <a:lnTo>
                    <a:pt x="4586351" y="3440049"/>
                  </a:lnTo>
                  <a:lnTo>
                    <a:pt x="0" y="3440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" r="-4" b="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9658350" y="2994022"/>
            <a:ext cx="2428875" cy="3238500"/>
            <a:chOff x="0" y="0"/>
            <a:chExt cx="3238500" cy="4318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38500" cy="4318000"/>
            </a:xfrm>
            <a:custGeom>
              <a:avLst/>
              <a:gdLst/>
              <a:ahLst/>
              <a:cxnLst/>
              <a:rect l="l" t="t" r="r" b="b"/>
              <a:pathLst>
                <a:path w="3238500" h="4318000">
                  <a:moveTo>
                    <a:pt x="0" y="0"/>
                  </a:moveTo>
                  <a:lnTo>
                    <a:pt x="3238500" y="0"/>
                  </a:lnTo>
                  <a:lnTo>
                    <a:pt x="3238500" y="4318000"/>
                  </a:lnTo>
                  <a:lnTo>
                    <a:pt x="0" y="431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1" b="-2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2416790" y="2925442"/>
            <a:ext cx="4035428" cy="1253490"/>
            <a:chOff x="0" y="0"/>
            <a:chExt cx="5380571" cy="16713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380609" cy="1671320"/>
            </a:xfrm>
            <a:custGeom>
              <a:avLst/>
              <a:gdLst/>
              <a:ahLst/>
              <a:cxnLst/>
              <a:rect l="l" t="t" r="r" b="b"/>
              <a:pathLst>
                <a:path w="5380609" h="1671320">
                  <a:moveTo>
                    <a:pt x="0" y="0"/>
                  </a:moveTo>
                  <a:lnTo>
                    <a:pt x="5380609" y="0"/>
                  </a:lnTo>
                  <a:lnTo>
                    <a:pt x="5380609" y="1671320"/>
                  </a:lnTo>
                  <a:lnTo>
                    <a:pt x="0" y="167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0" r="-49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2357097" y="4247512"/>
            <a:ext cx="1671323" cy="1253490"/>
            <a:chOff x="0" y="0"/>
            <a:chExt cx="2228431" cy="16713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28469" cy="1671320"/>
            </a:xfrm>
            <a:custGeom>
              <a:avLst/>
              <a:gdLst/>
              <a:ahLst/>
              <a:cxnLst/>
              <a:rect l="l" t="t" r="r" b="b"/>
              <a:pathLst>
                <a:path w="2228469" h="1671320">
                  <a:moveTo>
                    <a:pt x="0" y="0"/>
                  </a:moveTo>
                  <a:lnTo>
                    <a:pt x="2228469" y="0"/>
                  </a:lnTo>
                  <a:lnTo>
                    <a:pt x="2228469" y="1671320"/>
                  </a:lnTo>
                  <a:lnTo>
                    <a:pt x="0" y="167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82" r="1" b="-82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6487137" y="3209925"/>
            <a:ext cx="1600200" cy="2192017"/>
            <a:chOff x="0" y="0"/>
            <a:chExt cx="2133600" cy="292268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33600" cy="2922651"/>
            </a:xfrm>
            <a:custGeom>
              <a:avLst/>
              <a:gdLst/>
              <a:ahLst/>
              <a:cxnLst/>
              <a:rect l="l" t="t" r="r" b="b"/>
              <a:pathLst>
                <a:path w="2133600" h="2922651">
                  <a:moveTo>
                    <a:pt x="0" y="0"/>
                  </a:moveTo>
                  <a:lnTo>
                    <a:pt x="2133600" y="0"/>
                  </a:lnTo>
                  <a:lnTo>
                    <a:pt x="2133600" y="2922651"/>
                  </a:lnTo>
                  <a:lnTo>
                    <a:pt x="0" y="2922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7" b="-59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4025248" y="4090035"/>
            <a:ext cx="2325367" cy="1744342"/>
            <a:chOff x="0" y="0"/>
            <a:chExt cx="3100489" cy="232578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100451" cy="2325751"/>
            </a:xfrm>
            <a:custGeom>
              <a:avLst/>
              <a:gdLst/>
              <a:ahLst/>
              <a:cxnLst/>
              <a:rect l="l" t="t" r="r" b="b"/>
              <a:pathLst>
                <a:path w="3100451" h="2325751">
                  <a:moveTo>
                    <a:pt x="0" y="0"/>
                  </a:moveTo>
                  <a:lnTo>
                    <a:pt x="3100451" y="0"/>
                  </a:lnTo>
                  <a:lnTo>
                    <a:pt x="3100451" y="2325751"/>
                  </a:lnTo>
                  <a:lnTo>
                    <a:pt x="0" y="2325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" r="-10" b="-1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1943083" y="5500373"/>
            <a:ext cx="1934842" cy="2580008"/>
            <a:chOff x="0" y="0"/>
            <a:chExt cx="2579789" cy="344001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579751" cy="3440049"/>
            </a:xfrm>
            <a:custGeom>
              <a:avLst/>
              <a:gdLst/>
              <a:ahLst/>
              <a:cxnLst/>
              <a:rect l="l" t="t" r="r" b="b"/>
              <a:pathLst>
                <a:path w="2579751" h="3440049">
                  <a:moveTo>
                    <a:pt x="0" y="0"/>
                  </a:moveTo>
                  <a:lnTo>
                    <a:pt x="2579751" y="0"/>
                  </a:lnTo>
                  <a:lnTo>
                    <a:pt x="2579751" y="3440049"/>
                  </a:lnTo>
                  <a:lnTo>
                    <a:pt x="0" y="3440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31" r="-32" b="1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3957" y="3865245"/>
            <a:ext cx="3621405" cy="2716530"/>
            <a:chOff x="0" y="0"/>
            <a:chExt cx="4828540" cy="36220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828540" cy="3622040"/>
            </a:xfrm>
            <a:custGeom>
              <a:avLst/>
              <a:gdLst/>
              <a:ahLst/>
              <a:cxnLst/>
              <a:rect l="l" t="t" r="r" b="b"/>
              <a:pathLst>
                <a:path w="4828540" h="3622040">
                  <a:moveTo>
                    <a:pt x="0" y="0"/>
                  </a:moveTo>
                  <a:lnTo>
                    <a:pt x="4828540" y="0"/>
                  </a:lnTo>
                  <a:lnTo>
                    <a:pt x="4828540" y="3622040"/>
                  </a:lnTo>
                  <a:lnTo>
                    <a:pt x="0" y="3622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8" r="-8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6500498" y="5701665"/>
            <a:ext cx="2546985" cy="3395977"/>
            <a:chOff x="0" y="0"/>
            <a:chExt cx="3395980" cy="452796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395980" cy="4527931"/>
            </a:xfrm>
            <a:custGeom>
              <a:avLst/>
              <a:gdLst/>
              <a:ahLst/>
              <a:cxnLst/>
              <a:rect l="l" t="t" r="r" b="b"/>
              <a:pathLst>
                <a:path w="3395980" h="4527931">
                  <a:moveTo>
                    <a:pt x="0" y="0"/>
                  </a:moveTo>
                  <a:lnTo>
                    <a:pt x="3395980" y="0"/>
                  </a:lnTo>
                  <a:lnTo>
                    <a:pt x="3395980" y="4527931"/>
                  </a:lnTo>
                  <a:lnTo>
                    <a:pt x="0" y="45279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40" b="-41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6418583" y="8200387"/>
            <a:ext cx="2693032" cy="2019938"/>
            <a:chOff x="0" y="0"/>
            <a:chExt cx="3590709" cy="269325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590671" cy="2693289"/>
            </a:xfrm>
            <a:custGeom>
              <a:avLst/>
              <a:gdLst/>
              <a:ahLst/>
              <a:cxnLst/>
              <a:rect l="l" t="t" r="r" b="b"/>
              <a:pathLst>
                <a:path w="3590671" h="2693289">
                  <a:moveTo>
                    <a:pt x="0" y="0"/>
                  </a:moveTo>
                  <a:lnTo>
                    <a:pt x="3590671" y="0"/>
                  </a:lnTo>
                  <a:lnTo>
                    <a:pt x="3590671" y="2693289"/>
                  </a:lnTo>
                  <a:lnTo>
                    <a:pt x="0" y="269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3" r="-5" b="1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3520440" y="6638925"/>
            <a:ext cx="2620642" cy="3494408"/>
            <a:chOff x="0" y="0"/>
            <a:chExt cx="3494189" cy="46592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494151" cy="4659249"/>
            </a:xfrm>
            <a:custGeom>
              <a:avLst/>
              <a:gdLst/>
              <a:ahLst/>
              <a:cxnLst/>
              <a:rect l="l" t="t" r="r" b="b"/>
              <a:pathLst>
                <a:path w="3494151" h="4659249">
                  <a:moveTo>
                    <a:pt x="0" y="0"/>
                  </a:moveTo>
                  <a:lnTo>
                    <a:pt x="3494151" y="0"/>
                  </a:lnTo>
                  <a:lnTo>
                    <a:pt x="3494151" y="4659249"/>
                  </a:lnTo>
                  <a:lnTo>
                    <a:pt x="0" y="4659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2" r="-4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9406890" y="6529702"/>
            <a:ext cx="2583180" cy="3444878"/>
            <a:chOff x="0" y="0"/>
            <a:chExt cx="3444240" cy="4593171"/>
          </a:xfrm>
        </p:grpSpPr>
        <p:sp>
          <p:nvSpPr>
            <p:cNvPr id="34" name="Freeform 34"/>
            <p:cNvSpPr/>
            <p:nvPr/>
          </p:nvSpPr>
          <p:spPr>
            <a:xfrm flipH="1">
              <a:off x="0" y="0"/>
              <a:ext cx="3444240" cy="4593209"/>
            </a:xfrm>
            <a:custGeom>
              <a:avLst/>
              <a:gdLst/>
              <a:ahLst/>
              <a:cxnLst/>
              <a:rect l="l" t="t" r="r" b="b"/>
              <a:pathLst>
                <a:path w="3444240" h="4593209">
                  <a:moveTo>
                    <a:pt x="3444240" y="0"/>
                  </a:moveTo>
                  <a:lnTo>
                    <a:pt x="0" y="0"/>
                  </a:lnTo>
                  <a:lnTo>
                    <a:pt x="0" y="4593209"/>
                  </a:lnTo>
                  <a:lnTo>
                    <a:pt x="3444240" y="4593209"/>
                  </a:lnTo>
                  <a:lnTo>
                    <a:pt x="3444240" y="0"/>
                  </a:lnTo>
                  <a:close/>
                </a:path>
              </a:pathLst>
            </a:custGeom>
            <a:blipFill>
              <a:blip r:embed="rId16"/>
              <a:stretch>
                <a:fillRect l="-9" r="-9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2146918" y="8165468"/>
            <a:ext cx="5887088" cy="1718310"/>
            <a:chOff x="0" y="0"/>
            <a:chExt cx="7849451" cy="22910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849489" cy="2291080"/>
            </a:xfrm>
            <a:custGeom>
              <a:avLst/>
              <a:gdLst/>
              <a:ahLst/>
              <a:cxnLst/>
              <a:rect l="l" t="t" r="r" b="b"/>
              <a:pathLst>
                <a:path w="7849489" h="2291080">
                  <a:moveTo>
                    <a:pt x="0" y="0"/>
                  </a:moveTo>
                  <a:lnTo>
                    <a:pt x="7849489" y="0"/>
                  </a:lnTo>
                  <a:lnTo>
                    <a:pt x="7849489" y="2291080"/>
                  </a:lnTo>
                  <a:lnTo>
                    <a:pt x="0" y="2291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56512" y="6682740"/>
            <a:ext cx="3439792" cy="3446783"/>
            <a:chOff x="0" y="0"/>
            <a:chExt cx="4586389" cy="459571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86351" cy="4595749"/>
            </a:xfrm>
            <a:custGeom>
              <a:avLst/>
              <a:gdLst/>
              <a:ahLst/>
              <a:cxnLst/>
              <a:rect l="l" t="t" r="r" b="b"/>
              <a:pathLst>
                <a:path w="4586351" h="4595749">
                  <a:moveTo>
                    <a:pt x="0" y="0"/>
                  </a:moveTo>
                  <a:lnTo>
                    <a:pt x="4586351" y="0"/>
                  </a:lnTo>
                  <a:lnTo>
                    <a:pt x="4586351" y="4595749"/>
                  </a:lnTo>
                  <a:lnTo>
                    <a:pt x="0" y="4595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7" r="-8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14284957" y="5484495"/>
            <a:ext cx="3618233" cy="2803522"/>
            <a:chOff x="0" y="0"/>
            <a:chExt cx="4824311" cy="373802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824349" cy="3737991"/>
            </a:xfrm>
            <a:custGeom>
              <a:avLst/>
              <a:gdLst/>
              <a:ahLst/>
              <a:cxnLst/>
              <a:rect l="l" t="t" r="r" b="b"/>
              <a:pathLst>
                <a:path w="4824349" h="3737991">
                  <a:moveTo>
                    <a:pt x="0" y="0"/>
                  </a:moveTo>
                  <a:lnTo>
                    <a:pt x="4824349" y="0"/>
                  </a:lnTo>
                  <a:lnTo>
                    <a:pt x="4824349" y="3737991"/>
                  </a:lnTo>
                  <a:lnTo>
                    <a:pt x="0" y="3737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8" b="-1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803272" y="86363"/>
            <a:ext cx="17853660" cy="8564242"/>
          </a:xfrm>
          <a:custGeom>
            <a:avLst/>
            <a:gdLst/>
            <a:ahLst/>
            <a:cxnLst/>
            <a:rect l="l" t="t" r="r" b="b"/>
            <a:pathLst>
              <a:path w="17853660" h="8564242">
                <a:moveTo>
                  <a:pt x="0" y="0"/>
                </a:moveTo>
                <a:lnTo>
                  <a:pt x="17853660" y="0"/>
                </a:lnTo>
                <a:lnTo>
                  <a:pt x="17853660" y="8564242"/>
                </a:lnTo>
                <a:lnTo>
                  <a:pt x="0" y="85642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5400000">
            <a:off x="14605002" y="7844157"/>
            <a:ext cx="1097918" cy="3110865"/>
            <a:chOff x="0" y="0"/>
            <a:chExt cx="1463891" cy="41478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15" r="-111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8" r="-126" b="-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909728" y="-262890"/>
            <a:ext cx="911228" cy="2583180"/>
            <a:chOff x="0" y="0"/>
            <a:chExt cx="1214971" cy="3444240"/>
          </a:xfrm>
        </p:grpSpPr>
        <p:sp>
          <p:nvSpPr>
            <p:cNvPr id="14" name="Freeform 14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6"/>
              <a:stretch>
                <a:fillRect l="-140" r="-136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3733800" y="282578"/>
            <a:ext cx="9982200" cy="1522833"/>
            <a:chOff x="0" y="0"/>
            <a:chExt cx="13309600" cy="20304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309600" cy="2030444"/>
            </a:xfrm>
            <a:custGeom>
              <a:avLst/>
              <a:gdLst/>
              <a:ahLst/>
              <a:cxnLst/>
              <a:rect l="l" t="t" r="r" b="b"/>
              <a:pathLst>
                <a:path w="13309600" h="2030444">
                  <a:moveTo>
                    <a:pt x="0" y="0"/>
                  </a:moveTo>
                  <a:lnTo>
                    <a:pt x="13309600" y="0"/>
                  </a:lnTo>
                  <a:lnTo>
                    <a:pt x="13309600" y="2030444"/>
                  </a:lnTo>
                  <a:lnTo>
                    <a:pt x="0" y="2030444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0446" b="-6500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3309600" cy="20399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83"/>
                </a:lnSpc>
              </a:pPr>
              <a:r>
                <a:rPr lang="en-US" sz="231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ХУМОР, ПРЕЖИВЯН ОТ ДЕЦАТА КАТО СРЕДСТВО ЗА ПОДСИЛВАНЕ НА ЩАСТЛИВИ ЕМОЦИИ</a:t>
              </a:r>
            </a:p>
            <a:p>
              <a:pPr algn="ctr">
                <a:lnSpc>
                  <a:spcPts val="2783"/>
                </a:lnSpc>
              </a:pPr>
              <a:r>
                <a:rPr lang="en-US" sz="2319" b="1">
                  <a:solidFill>
                    <a:srgbClr val="FF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ВЕСЕЛ И СМЕШЕН АВТОПОРТРЕТ</a:t>
              </a:r>
            </a:p>
            <a:p>
              <a:pPr algn="ctr">
                <a:lnSpc>
                  <a:spcPts val="2783"/>
                </a:lnSpc>
              </a:pPr>
              <a:r>
                <a:rPr lang="en-US" sz="2319" b="1">
                  <a:solidFill>
                    <a:srgbClr val="FF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„СМЕШКИ С НАШИТЕ ДРЕШКИ“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45307" y="2237737"/>
            <a:ext cx="2900048" cy="1889760"/>
            <a:chOff x="0" y="0"/>
            <a:chExt cx="3866731" cy="25196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866769" cy="2519680"/>
            </a:xfrm>
            <a:custGeom>
              <a:avLst/>
              <a:gdLst/>
              <a:ahLst/>
              <a:cxnLst/>
              <a:rect l="l" t="t" r="r" b="b"/>
              <a:pathLst>
                <a:path w="3866769" h="2519680">
                  <a:moveTo>
                    <a:pt x="0" y="0"/>
                  </a:moveTo>
                  <a:lnTo>
                    <a:pt x="3866769" y="0"/>
                  </a:lnTo>
                  <a:lnTo>
                    <a:pt x="3866769" y="2519680"/>
                  </a:lnTo>
                  <a:lnTo>
                    <a:pt x="0" y="251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0" r="-19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118235" y="4690748"/>
            <a:ext cx="4947923" cy="3710940"/>
            <a:chOff x="0" y="0"/>
            <a:chExt cx="6597231" cy="49479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97269" cy="4947920"/>
            </a:xfrm>
            <a:custGeom>
              <a:avLst/>
              <a:gdLst/>
              <a:ahLst/>
              <a:cxnLst/>
              <a:rect l="l" t="t" r="r" b="b"/>
              <a:pathLst>
                <a:path w="6597269" h="4947920">
                  <a:moveTo>
                    <a:pt x="0" y="0"/>
                  </a:moveTo>
                  <a:lnTo>
                    <a:pt x="6597269" y="0"/>
                  </a:lnTo>
                  <a:lnTo>
                    <a:pt x="6597269" y="4947920"/>
                  </a:lnTo>
                  <a:lnTo>
                    <a:pt x="0" y="494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4" b="-13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6200775" y="2030092"/>
            <a:ext cx="4862827" cy="3647437"/>
            <a:chOff x="0" y="0"/>
            <a:chExt cx="6483769" cy="486324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483731" cy="4863211"/>
            </a:xfrm>
            <a:custGeom>
              <a:avLst/>
              <a:gdLst/>
              <a:ahLst/>
              <a:cxnLst/>
              <a:rect l="l" t="t" r="r" b="b"/>
              <a:pathLst>
                <a:path w="6483731" h="4863211">
                  <a:moveTo>
                    <a:pt x="0" y="0"/>
                  </a:moveTo>
                  <a:lnTo>
                    <a:pt x="6483731" y="0"/>
                  </a:lnTo>
                  <a:lnTo>
                    <a:pt x="6483731" y="4863211"/>
                  </a:lnTo>
                  <a:lnTo>
                    <a:pt x="0" y="4863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9" b="-1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6961508" y="5640705"/>
            <a:ext cx="3918585" cy="2938777"/>
            <a:chOff x="0" y="0"/>
            <a:chExt cx="5224780" cy="391836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24780" cy="3918331"/>
            </a:xfrm>
            <a:custGeom>
              <a:avLst/>
              <a:gdLst/>
              <a:ahLst/>
              <a:cxnLst/>
              <a:rect l="l" t="t" r="r" b="b"/>
              <a:pathLst>
                <a:path w="5224780" h="3918331">
                  <a:moveTo>
                    <a:pt x="0" y="0"/>
                  </a:moveTo>
                  <a:lnTo>
                    <a:pt x="5224780" y="0"/>
                  </a:lnTo>
                  <a:lnTo>
                    <a:pt x="5224780" y="3918331"/>
                  </a:lnTo>
                  <a:lnTo>
                    <a:pt x="0" y="3918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" b="-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3716000" y="2040893"/>
            <a:ext cx="2299973" cy="3067328"/>
            <a:chOff x="0" y="0"/>
            <a:chExt cx="2794000" cy="37261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94000" cy="3726180"/>
            </a:xfrm>
            <a:custGeom>
              <a:avLst/>
              <a:gdLst/>
              <a:ahLst/>
              <a:cxnLst/>
              <a:rect l="l" t="t" r="r" b="b"/>
              <a:pathLst>
                <a:path w="2794000" h="3726180">
                  <a:moveTo>
                    <a:pt x="0" y="0"/>
                  </a:moveTo>
                  <a:lnTo>
                    <a:pt x="2794000" y="0"/>
                  </a:lnTo>
                  <a:lnTo>
                    <a:pt x="2794000" y="3726180"/>
                  </a:lnTo>
                  <a:lnTo>
                    <a:pt x="0" y="3726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35" r="-36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2564742" y="5278122"/>
            <a:ext cx="4800600" cy="3129915"/>
            <a:chOff x="0" y="0"/>
            <a:chExt cx="6400800" cy="41732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400800" cy="4173220"/>
            </a:xfrm>
            <a:custGeom>
              <a:avLst/>
              <a:gdLst/>
              <a:ahLst/>
              <a:cxnLst/>
              <a:rect l="l" t="t" r="r" b="b"/>
              <a:pathLst>
                <a:path w="6400800" h="4173220">
                  <a:moveTo>
                    <a:pt x="0" y="0"/>
                  </a:moveTo>
                  <a:lnTo>
                    <a:pt x="6400800" y="0"/>
                  </a:lnTo>
                  <a:lnTo>
                    <a:pt x="6400800" y="4173220"/>
                  </a:lnTo>
                  <a:lnTo>
                    <a:pt x="0" y="4173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5" r="-25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353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87" b="-928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419083" y="146047"/>
            <a:ext cx="7800975" cy="1354757"/>
            <a:chOff x="0" y="0"/>
            <a:chExt cx="10401300" cy="18063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401300" cy="1806293"/>
            </a:xfrm>
            <a:custGeom>
              <a:avLst/>
              <a:gdLst/>
              <a:ahLst/>
              <a:cxnLst/>
              <a:rect l="l" t="t" r="r" b="b"/>
              <a:pathLst>
                <a:path w="10401300" h="1806293">
                  <a:moveTo>
                    <a:pt x="186563" y="0"/>
                  </a:moveTo>
                  <a:lnTo>
                    <a:pt x="10214737" y="0"/>
                  </a:lnTo>
                  <a:cubicBezTo>
                    <a:pt x="10317734" y="0"/>
                    <a:pt x="10401300" y="109918"/>
                    <a:pt x="10401300" y="245394"/>
                  </a:cubicBezTo>
                  <a:lnTo>
                    <a:pt x="10401300" y="1560899"/>
                  </a:lnTo>
                  <a:cubicBezTo>
                    <a:pt x="10401300" y="1626048"/>
                    <a:pt x="10381615" y="1688357"/>
                    <a:pt x="10346690" y="1734462"/>
                  </a:cubicBezTo>
                  <a:cubicBezTo>
                    <a:pt x="10311765" y="1780568"/>
                    <a:pt x="10264267" y="1806293"/>
                    <a:pt x="10214737" y="1806293"/>
                  </a:cubicBezTo>
                  <a:lnTo>
                    <a:pt x="186563" y="1806293"/>
                  </a:lnTo>
                  <a:cubicBezTo>
                    <a:pt x="137033" y="1806293"/>
                    <a:pt x="89662" y="1780401"/>
                    <a:pt x="54610" y="1734462"/>
                  </a:cubicBezTo>
                  <a:cubicBezTo>
                    <a:pt x="19558" y="1688524"/>
                    <a:pt x="0" y="1626048"/>
                    <a:pt x="0" y="1560899"/>
                  </a:cubicBezTo>
                  <a:lnTo>
                    <a:pt x="0" y="245394"/>
                  </a:lnTo>
                  <a:cubicBezTo>
                    <a:pt x="0" y="180245"/>
                    <a:pt x="19685" y="117936"/>
                    <a:pt x="54610" y="71831"/>
                  </a:cubicBezTo>
                  <a:cubicBezTo>
                    <a:pt x="89535" y="25725"/>
                    <a:pt x="137033" y="0"/>
                    <a:pt x="186563" y="0"/>
                  </a:cubicBezTo>
                  <a:close/>
                </a:path>
              </a:pathLst>
            </a:custGeom>
            <a:solidFill>
              <a:srgbClr val="FEFF8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0401300" cy="182539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279"/>
                </a:lnSpc>
              </a:pPr>
              <a:r>
                <a:rPr lang="en-US" sz="18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ПРЕЖИВЯВАНЕ НА ЩАСТЛИВИ СПОМЕНИ, КАТО СРЕДСТВО ЗА УСИЛВАНЕ НА ЕМОЦИИТЕ </a:t>
              </a:r>
            </a:p>
            <a:p>
              <a:pPr algn="l">
                <a:lnSpc>
                  <a:spcPts val="2279"/>
                </a:lnSpc>
              </a:pPr>
              <a:r>
                <a:rPr lang="en-US" sz="18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„МОЕТО ЛЯТО, както го видях ПРЕЗ МОИТЕ  СЛЪНЧЕВИ  ОЧИЛА“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 rot="4557840">
            <a:off x="16635098" y="6526530"/>
            <a:ext cx="4974593" cy="4205602"/>
            <a:chOff x="0" y="0"/>
            <a:chExt cx="6632791" cy="56074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32829" cy="5607431"/>
            </a:xfrm>
            <a:custGeom>
              <a:avLst/>
              <a:gdLst/>
              <a:ahLst/>
              <a:cxnLst/>
              <a:rect l="l" t="t" r="r" b="b"/>
              <a:pathLst>
                <a:path w="6632829" h="5607431">
                  <a:moveTo>
                    <a:pt x="0" y="0"/>
                  </a:moveTo>
                  <a:lnTo>
                    <a:pt x="6632829" y="0"/>
                  </a:lnTo>
                  <a:lnTo>
                    <a:pt x="6632829" y="5607431"/>
                  </a:lnTo>
                  <a:lnTo>
                    <a:pt x="0" y="5607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-7305180">
            <a:off x="5261610" y="-2447287"/>
            <a:ext cx="4767577" cy="4030980"/>
            <a:chOff x="0" y="0"/>
            <a:chExt cx="6356769" cy="5374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6731" cy="5374640"/>
            </a:xfrm>
            <a:custGeom>
              <a:avLst/>
              <a:gdLst/>
              <a:ahLst/>
              <a:cxnLst/>
              <a:rect l="l" t="t" r="r" b="b"/>
              <a:pathLst>
                <a:path w="6356731" h="5374640">
                  <a:moveTo>
                    <a:pt x="0" y="0"/>
                  </a:moveTo>
                  <a:lnTo>
                    <a:pt x="6356731" y="0"/>
                  </a:lnTo>
                  <a:lnTo>
                    <a:pt x="6356731" y="5374640"/>
                  </a:lnTo>
                  <a:lnTo>
                    <a:pt x="0" y="5374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7" r="-3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17371695" y="9449438"/>
            <a:ext cx="590550" cy="1675133"/>
            <a:chOff x="0" y="0"/>
            <a:chExt cx="787400" cy="2233511"/>
          </a:xfrm>
        </p:grpSpPr>
        <p:sp>
          <p:nvSpPr>
            <p:cNvPr id="12" name="Freeform 12"/>
            <p:cNvSpPr/>
            <p:nvPr/>
          </p:nvSpPr>
          <p:spPr>
            <a:xfrm flipH="1" flipV="1">
              <a:off x="0" y="0"/>
              <a:ext cx="787400" cy="2233549"/>
            </a:xfrm>
            <a:custGeom>
              <a:avLst/>
              <a:gdLst/>
              <a:ahLst/>
              <a:cxnLst/>
              <a:rect l="l" t="t" r="r" b="b"/>
              <a:pathLst>
                <a:path w="787400" h="2233549">
                  <a:moveTo>
                    <a:pt x="787400" y="2233549"/>
                  </a:moveTo>
                  <a:lnTo>
                    <a:pt x="0" y="2233549"/>
                  </a:lnTo>
                  <a:lnTo>
                    <a:pt x="0" y="0"/>
                  </a:lnTo>
                  <a:lnTo>
                    <a:pt x="787400" y="0"/>
                  </a:lnTo>
                  <a:lnTo>
                    <a:pt x="787400" y="2233549"/>
                  </a:lnTo>
                  <a:close/>
                </a:path>
              </a:pathLst>
            </a:custGeom>
            <a:blipFill>
              <a:blip r:embed="rId4"/>
              <a:stretch>
                <a:fillRect l="-170" r="-169" b="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041397" y="-1516380"/>
            <a:ext cx="1136018" cy="3219450"/>
            <a:chOff x="0" y="0"/>
            <a:chExt cx="1514691" cy="4292600"/>
          </a:xfrm>
        </p:grpSpPr>
        <p:sp>
          <p:nvSpPr>
            <p:cNvPr id="14" name="Freeform 14"/>
            <p:cNvSpPr/>
            <p:nvPr/>
          </p:nvSpPr>
          <p:spPr>
            <a:xfrm flipH="1">
              <a:off x="0" y="0"/>
              <a:ext cx="1514729" cy="4292600"/>
            </a:xfrm>
            <a:custGeom>
              <a:avLst/>
              <a:gdLst/>
              <a:ahLst/>
              <a:cxnLst/>
              <a:rect l="l" t="t" r="r" b="b"/>
              <a:pathLst>
                <a:path w="1514729" h="4292600">
                  <a:moveTo>
                    <a:pt x="1514729" y="0"/>
                  </a:moveTo>
                  <a:lnTo>
                    <a:pt x="0" y="0"/>
                  </a:lnTo>
                  <a:lnTo>
                    <a:pt x="0" y="4292600"/>
                  </a:lnTo>
                  <a:lnTo>
                    <a:pt x="1514729" y="4292600"/>
                  </a:lnTo>
                  <a:lnTo>
                    <a:pt x="1514729" y="0"/>
                  </a:lnTo>
                  <a:close/>
                </a:path>
              </a:pathLst>
            </a:custGeom>
            <a:blipFill>
              <a:blip r:embed="rId4"/>
              <a:stretch>
                <a:fillRect l="-124" r="-122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9124950" y="9186548"/>
            <a:ext cx="775973" cy="2201542"/>
            <a:chOff x="0" y="0"/>
            <a:chExt cx="1034631" cy="2935389"/>
          </a:xfrm>
        </p:grpSpPr>
        <p:sp>
          <p:nvSpPr>
            <p:cNvPr id="16" name="Freeform 16"/>
            <p:cNvSpPr/>
            <p:nvPr/>
          </p:nvSpPr>
          <p:spPr>
            <a:xfrm flipH="1">
              <a:off x="0" y="0"/>
              <a:ext cx="1034669" cy="2935351"/>
            </a:xfrm>
            <a:custGeom>
              <a:avLst/>
              <a:gdLst/>
              <a:ahLst/>
              <a:cxnLst/>
              <a:rect l="l" t="t" r="r" b="b"/>
              <a:pathLst>
                <a:path w="1034669" h="2935351">
                  <a:moveTo>
                    <a:pt x="1034669" y="0"/>
                  </a:moveTo>
                  <a:lnTo>
                    <a:pt x="0" y="0"/>
                  </a:lnTo>
                  <a:lnTo>
                    <a:pt x="0" y="2935351"/>
                  </a:lnTo>
                  <a:lnTo>
                    <a:pt x="1034669" y="2935351"/>
                  </a:lnTo>
                  <a:lnTo>
                    <a:pt x="1034669" y="0"/>
                  </a:lnTo>
                  <a:close/>
                </a:path>
              </a:pathLst>
            </a:custGeom>
            <a:blipFill>
              <a:blip r:embed="rId4"/>
              <a:stretch>
                <a:fillRect l="-180" r="-176" b="-1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4752975" y="6633210"/>
            <a:ext cx="7982588" cy="735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lang="en-US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ctr">
              <a:lnSpc>
                <a:spcPts val="2325"/>
              </a:lnSpc>
            </a:pPr>
            <a:endParaRPr lang="en-US"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1000"/>
              </a:lnSpc>
            </a:pPr>
            <a:endParaRPr lang="en-US"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7492" y="4631693"/>
            <a:ext cx="5094608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0"/>
              </a:lnSpc>
            </a:pPr>
            <a:r>
              <a:rPr lang="en-US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88947" y="495300"/>
            <a:ext cx="4188457" cy="4188457"/>
            <a:chOff x="0" y="0"/>
            <a:chExt cx="5584609" cy="558460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584571" cy="5584571"/>
            </a:xfrm>
            <a:custGeom>
              <a:avLst/>
              <a:gdLst/>
              <a:ahLst/>
              <a:cxnLst/>
              <a:rect l="l" t="t" r="r" b="b"/>
              <a:pathLst>
                <a:path w="5584571" h="5584571">
                  <a:moveTo>
                    <a:pt x="0" y="0"/>
                  </a:moveTo>
                  <a:lnTo>
                    <a:pt x="5584571" y="0"/>
                  </a:lnTo>
                  <a:lnTo>
                    <a:pt x="5584571" y="5584571"/>
                  </a:lnTo>
                  <a:lnTo>
                    <a:pt x="0" y="5584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55" b="-5556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4752975" y="1329052"/>
            <a:ext cx="3444878" cy="2379345"/>
            <a:chOff x="0" y="0"/>
            <a:chExt cx="4593171" cy="317246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593209" cy="3172460"/>
            </a:xfrm>
            <a:custGeom>
              <a:avLst/>
              <a:gdLst/>
              <a:ahLst/>
              <a:cxnLst/>
              <a:rect l="l" t="t" r="r" b="b"/>
              <a:pathLst>
                <a:path w="4593209" h="3172460">
                  <a:moveTo>
                    <a:pt x="0" y="0"/>
                  </a:moveTo>
                  <a:lnTo>
                    <a:pt x="4593209" y="0"/>
                  </a:lnTo>
                  <a:lnTo>
                    <a:pt x="4593209" y="3172460"/>
                  </a:lnTo>
                  <a:lnTo>
                    <a:pt x="0" y="3172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9" b="-9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264920" y="4639313"/>
            <a:ext cx="4081777" cy="2665733"/>
            <a:chOff x="0" y="0"/>
            <a:chExt cx="5442369" cy="355431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442331" cy="3554349"/>
            </a:xfrm>
            <a:custGeom>
              <a:avLst/>
              <a:gdLst/>
              <a:ahLst/>
              <a:cxnLst/>
              <a:rect l="l" t="t" r="r" b="b"/>
              <a:pathLst>
                <a:path w="5442331" h="3554349">
                  <a:moveTo>
                    <a:pt x="0" y="0"/>
                  </a:moveTo>
                  <a:lnTo>
                    <a:pt x="5442331" y="0"/>
                  </a:lnTo>
                  <a:lnTo>
                    <a:pt x="5442331" y="3554349"/>
                  </a:lnTo>
                  <a:lnTo>
                    <a:pt x="0" y="3554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3" b="-2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6054728" y="3929377"/>
            <a:ext cx="5285108" cy="4327522"/>
            <a:chOff x="0" y="0"/>
            <a:chExt cx="7046811" cy="577002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046849" cy="5769991"/>
            </a:xfrm>
            <a:custGeom>
              <a:avLst/>
              <a:gdLst/>
              <a:ahLst/>
              <a:cxnLst/>
              <a:rect l="l" t="t" r="r" b="b"/>
              <a:pathLst>
                <a:path w="7046849" h="5769991">
                  <a:moveTo>
                    <a:pt x="0" y="0"/>
                  </a:moveTo>
                  <a:lnTo>
                    <a:pt x="7046849" y="0"/>
                  </a:lnTo>
                  <a:lnTo>
                    <a:pt x="7046849" y="5769991"/>
                  </a:lnTo>
                  <a:lnTo>
                    <a:pt x="0" y="5769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" r="-3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1707492" y="2093595"/>
            <a:ext cx="4810125" cy="7563488"/>
            <a:chOff x="0" y="0"/>
            <a:chExt cx="6413500" cy="1008465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413500" cy="10084689"/>
            </a:xfrm>
            <a:custGeom>
              <a:avLst/>
              <a:gdLst/>
              <a:ahLst/>
              <a:cxnLst/>
              <a:rect l="l" t="t" r="r" b="b"/>
              <a:pathLst>
                <a:path w="6413500" h="10084689">
                  <a:moveTo>
                    <a:pt x="0" y="0"/>
                  </a:moveTo>
                  <a:lnTo>
                    <a:pt x="6413500" y="0"/>
                  </a:lnTo>
                  <a:lnTo>
                    <a:pt x="6413500" y="10084689"/>
                  </a:lnTo>
                  <a:lnTo>
                    <a:pt x="0" y="10084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560" r="-356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1908810" y="7374893"/>
            <a:ext cx="3873503" cy="2905763"/>
            <a:chOff x="0" y="0"/>
            <a:chExt cx="5164671" cy="387435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64709" cy="3874389"/>
            </a:xfrm>
            <a:custGeom>
              <a:avLst/>
              <a:gdLst/>
              <a:ahLst/>
              <a:cxnLst/>
              <a:rect l="l" t="t" r="r" b="b"/>
              <a:pathLst>
                <a:path w="5164709" h="3874389">
                  <a:moveTo>
                    <a:pt x="0" y="0"/>
                  </a:moveTo>
                  <a:lnTo>
                    <a:pt x="5164709" y="0"/>
                  </a:lnTo>
                  <a:lnTo>
                    <a:pt x="5164709" y="3874389"/>
                  </a:lnTo>
                  <a:lnTo>
                    <a:pt x="0" y="3874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6" b="-5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8350882" y="1383030"/>
            <a:ext cx="3312795" cy="2484120"/>
            <a:chOff x="0" y="0"/>
            <a:chExt cx="4417060" cy="331216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417060" cy="3312160"/>
            </a:xfrm>
            <a:custGeom>
              <a:avLst/>
              <a:gdLst/>
              <a:ahLst/>
              <a:cxnLst/>
              <a:rect l="l" t="t" r="r" b="b"/>
              <a:pathLst>
                <a:path w="4417060" h="3312160">
                  <a:moveTo>
                    <a:pt x="0" y="0"/>
                  </a:moveTo>
                  <a:lnTo>
                    <a:pt x="4417060" y="0"/>
                  </a:lnTo>
                  <a:lnTo>
                    <a:pt x="4417060" y="3312160"/>
                  </a:lnTo>
                  <a:lnTo>
                    <a:pt x="0" y="331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30" b="-30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6781800" y="8262623"/>
            <a:ext cx="3150232" cy="1875158"/>
            <a:chOff x="0" y="0"/>
            <a:chExt cx="4200309" cy="25002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200271" cy="2500249"/>
            </a:xfrm>
            <a:custGeom>
              <a:avLst/>
              <a:gdLst/>
              <a:ahLst/>
              <a:cxnLst/>
              <a:rect l="l" t="t" r="r" b="b"/>
              <a:pathLst>
                <a:path w="4200271" h="2500249">
                  <a:moveTo>
                    <a:pt x="0" y="0"/>
                  </a:moveTo>
                  <a:lnTo>
                    <a:pt x="4200271" y="0"/>
                  </a:lnTo>
                  <a:lnTo>
                    <a:pt x="4200271" y="2500249"/>
                  </a:lnTo>
                  <a:lnTo>
                    <a:pt x="0" y="2500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2929" b="-12927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03272" y="1866900"/>
            <a:ext cx="17165955" cy="6783705"/>
            <a:chOff x="0" y="0"/>
            <a:chExt cx="22887940" cy="90449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887939" cy="9044940"/>
            </a:xfrm>
            <a:custGeom>
              <a:avLst/>
              <a:gdLst/>
              <a:ahLst/>
              <a:cxnLst/>
              <a:rect l="l" t="t" r="r" b="b"/>
              <a:pathLst>
                <a:path w="22887939" h="9044940">
                  <a:moveTo>
                    <a:pt x="137922" y="0"/>
                  </a:moveTo>
                  <a:lnTo>
                    <a:pt x="22750018" y="0"/>
                  </a:lnTo>
                  <a:cubicBezTo>
                    <a:pt x="22786594" y="0"/>
                    <a:pt x="22821646" y="34163"/>
                    <a:pt x="22847554" y="94996"/>
                  </a:cubicBezTo>
                  <a:cubicBezTo>
                    <a:pt x="22873461" y="155829"/>
                    <a:pt x="22887939" y="238252"/>
                    <a:pt x="22887939" y="324231"/>
                  </a:cubicBezTo>
                  <a:lnTo>
                    <a:pt x="22887939" y="8720709"/>
                  </a:lnTo>
                  <a:cubicBezTo>
                    <a:pt x="22887939" y="8806688"/>
                    <a:pt x="22873461" y="8889238"/>
                    <a:pt x="22847554" y="8949944"/>
                  </a:cubicBezTo>
                  <a:cubicBezTo>
                    <a:pt x="22821646" y="9010650"/>
                    <a:pt x="22786594" y="9044940"/>
                    <a:pt x="22750018" y="9044940"/>
                  </a:cubicBezTo>
                  <a:lnTo>
                    <a:pt x="137922" y="9044940"/>
                  </a:lnTo>
                  <a:cubicBezTo>
                    <a:pt x="101346" y="9044940"/>
                    <a:pt x="66294" y="9010777"/>
                    <a:pt x="40386" y="8949944"/>
                  </a:cubicBezTo>
                  <a:cubicBezTo>
                    <a:pt x="14478" y="8889111"/>
                    <a:pt x="0" y="8806688"/>
                    <a:pt x="0" y="8720709"/>
                  </a:cubicBezTo>
                  <a:lnTo>
                    <a:pt x="0" y="324231"/>
                  </a:lnTo>
                  <a:cubicBezTo>
                    <a:pt x="0" y="238252"/>
                    <a:pt x="14478" y="155829"/>
                    <a:pt x="40386" y="94996"/>
                  </a:cubicBezTo>
                  <a:cubicBezTo>
                    <a:pt x="66294" y="34163"/>
                    <a:pt x="101346" y="0"/>
                    <a:pt x="137922" y="0"/>
                  </a:cubicBezTo>
                  <a:close/>
                </a:path>
              </a:pathLst>
            </a:custGeom>
            <a:solidFill>
              <a:srgbClr val="F3F4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887940" cy="905446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Нашите дейности в развитие на позитивни постижения у децата. Развитие на самооценката.</a:t>
              </a:r>
            </a:p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Упражнение „АЗ СЪМ СПЕЦИАЛЕН!“ „АЗ СЪМ УНИКАЛЕН! “  „МОИТЕ СИЛНИ СТРАНИ“</a:t>
              </a:r>
            </a:p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 СЕ СТРАХУВАЙ ОТ ГРЕШКИТЕ! ОБИЧАЙ СВОИТЕ СИЛНИ СТРАНИ!</a:t>
              </a:r>
            </a:p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ВИНАГИ ИЗПОЛЗВАЙ СВОИТЕ СИЛНИ СТРАНИ!</a:t>
              </a:r>
            </a:p>
            <a:p>
              <a:pPr algn="l">
                <a:lnSpc>
                  <a:spcPts val="2879"/>
                </a:lnSpc>
              </a:pPr>
              <a:endParaRPr lang="en-US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13212766" y="7095172"/>
            <a:ext cx="1097918" cy="3110865"/>
            <a:chOff x="0" y="0"/>
            <a:chExt cx="1463891" cy="41478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" r="-11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8" r="-126" b="-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17031657" y="575310"/>
            <a:ext cx="911228" cy="2583180"/>
            <a:chOff x="0" y="0"/>
            <a:chExt cx="1214971" cy="3444240"/>
          </a:xfrm>
        </p:grpSpPr>
        <p:sp>
          <p:nvSpPr>
            <p:cNvPr id="16" name="Freeform 16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4"/>
              <a:stretch>
                <a:fillRect l="-140" r="-136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3733800" y="282578"/>
            <a:ext cx="9982200" cy="1236048"/>
            <a:chOff x="0" y="0"/>
            <a:chExt cx="13309600" cy="164806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309600" cy="1648064"/>
            </a:xfrm>
            <a:custGeom>
              <a:avLst/>
              <a:gdLst/>
              <a:ahLst/>
              <a:cxnLst/>
              <a:rect l="l" t="t" r="r" b="b"/>
              <a:pathLst>
                <a:path w="13309600" h="1648064">
                  <a:moveTo>
                    <a:pt x="0" y="0"/>
                  </a:moveTo>
                  <a:lnTo>
                    <a:pt x="13309600" y="0"/>
                  </a:lnTo>
                  <a:lnTo>
                    <a:pt x="13309600" y="1648064"/>
                  </a:lnTo>
                  <a:lnTo>
                    <a:pt x="0" y="164806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11431" b="-10328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13309600" cy="16575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Стъпка №3: ПОЗИТИВНИ  ПОСТИЖЕНИЯ</a:t>
              </a:r>
            </a:p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ПЕРСОНАЛНИТЕ ПОСТИЖЕНИЯ СЪЩО СЪСТАВЯТ ОБЛАСТ НА ЩАСТИЕТО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957823" y="3448050"/>
            <a:ext cx="3467100" cy="4622797"/>
            <a:chOff x="0" y="0"/>
            <a:chExt cx="4622800" cy="616372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22800" cy="6163691"/>
            </a:xfrm>
            <a:custGeom>
              <a:avLst/>
              <a:gdLst/>
              <a:ahLst/>
              <a:cxnLst/>
              <a:rect l="l" t="t" r="r" b="b"/>
              <a:pathLst>
                <a:path w="4622800" h="6163691">
                  <a:moveTo>
                    <a:pt x="0" y="0"/>
                  </a:moveTo>
                  <a:lnTo>
                    <a:pt x="4622800" y="0"/>
                  </a:lnTo>
                  <a:lnTo>
                    <a:pt x="4622800" y="6163691"/>
                  </a:lnTo>
                  <a:lnTo>
                    <a:pt x="0" y="6163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677667" y="3736972"/>
            <a:ext cx="4168778" cy="3968115"/>
            <a:chOff x="0" y="0"/>
            <a:chExt cx="5558371" cy="52908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558409" cy="5290820"/>
            </a:xfrm>
            <a:custGeom>
              <a:avLst/>
              <a:gdLst/>
              <a:ahLst/>
              <a:cxnLst/>
              <a:rect l="l" t="t" r="r" b="b"/>
              <a:pathLst>
                <a:path w="5558409" h="5290820">
                  <a:moveTo>
                    <a:pt x="0" y="0"/>
                  </a:moveTo>
                  <a:lnTo>
                    <a:pt x="5558409" y="0"/>
                  </a:lnTo>
                  <a:lnTo>
                    <a:pt x="5558409" y="5290820"/>
                  </a:lnTo>
                  <a:lnTo>
                    <a:pt x="0" y="5290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13147043" y="2778128"/>
            <a:ext cx="4340228" cy="5276850"/>
            <a:chOff x="0" y="0"/>
            <a:chExt cx="5786971" cy="7035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787009" cy="7035800"/>
            </a:xfrm>
            <a:custGeom>
              <a:avLst/>
              <a:gdLst/>
              <a:ahLst/>
              <a:cxnLst/>
              <a:rect l="l" t="t" r="r" b="b"/>
              <a:pathLst>
                <a:path w="5787009" h="7035800">
                  <a:moveTo>
                    <a:pt x="0" y="0"/>
                  </a:moveTo>
                  <a:lnTo>
                    <a:pt x="5787009" y="0"/>
                  </a:lnTo>
                  <a:lnTo>
                    <a:pt x="5787009" y="7035800"/>
                  </a:lnTo>
                  <a:lnTo>
                    <a:pt x="0" y="703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664845" y="1417320"/>
            <a:ext cx="17242155" cy="8223250"/>
            <a:chOff x="0" y="0"/>
            <a:chExt cx="22989540" cy="10964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89541" cy="10964422"/>
            </a:xfrm>
            <a:custGeom>
              <a:avLst/>
              <a:gdLst/>
              <a:ahLst/>
              <a:cxnLst/>
              <a:rect l="l" t="t" r="r" b="b"/>
              <a:pathLst>
                <a:path w="22989541" h="10964422">
                  <a:moveTo>
                    <a:pt x="138557" y="0"/>
                  </a:moveTo>
                  <a:lnTo>
                    <a:pt x="22850983" y="0"/>
                  </a:lnTo>
                  <a:cubicBezTo>
                    <a:pt x="22887687" y="0"/>
                    <a:pt x="22922993" y="41402"/>
                    <a:pt x="22948900" y="115189"/>
                  </a:cubicBezTo>
                  <a:cubicBezTo>
                    <a:pt x="22974808" y="188976"/>
                    <a:pt x="22989541" y="288925"/>
                    <a:pt x="22989541" y="393192"/>
                  </a:cubicBezTo>
                  <a:lnTo>
                    <a:pt x="22989541" y="10571230"/>
                  </a:lnTo>
                  <a:cubicBezTo>
                    <a:pt x="22989541" y="10675497"/>
                    <a:pt x="22974936" y="10775446"/>
                    <a:pt x="22948900" y="10849233"/>
                  </a:cubicBezTo>
                  <a:cubicBezTo>
                    <a:pt x="22922866" y="10923020"/>
                    <a:pt x="22887687" y="10964422"/>
                    <a:pt x="22850983" y="10964422"/>
                  </a:cubicBezTo>
                  <a:lnTo>
                    <a:pt x="138557" y="10964422"/>
                  </a:lnTo>
                  <a:cubicBezTo>
                    <a:pt x="101854" y="10964422"/>
                    <a:pt x="66548" y="10923020"/>
                    <a:pt x="40640" y="10849233"/>
                  </a:cubicBezTo>
                  <a:cubicBezTo>
                    <a:pt x="14732" y="10775446"/>
                    <a:pt x="0" y="10675497"/>
                    <a:pt x="0" y="10571230"/>
                  </a:cubicBezTo>
                  <a:lnTo>
                    <a:pt x="0" y="393065"/>
                  </a:lnTo>
                  <a:cubicBezTo>
                    <a:pt x="0" y="288798"/>
                    <a:pt x="14605" y="188849"/>
                    <a:pt x="40513" y="115189"/>
                  </a:cubicBezTo>
                  <a:cubicBezTo>
                    <a:pt x="66421" y="41529"/>
                    <a:pt x="101854" y="0"/>
                    <a:pt x="138557" y="0"/>
                  </a:cubicBezTo>
                  <a:close/>
                </a:path>
              </a:pathLst>
            </a:custGeom>
            <a:solidFill>
              <a:srgbClr val="F3F4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989540" cy="1097385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879"/>
                </a:lnSpc>
              </a:pPr>
              <a:endParaRPr/>
            </a:p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„АЗ СЪМ СПЕЦИАЛЕН!“ „АЗ СЪМ УНИКАЛЕН! “  „МОЕТО ВЪЛШЕБНО ОГЛЕДАЛО“</a:t>
              </a:r>
            </a:p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ВИНАГИ ИЗПОЛЗВАЙ СВОИТЕ СИЛНИ СТРАНИ!</a:t>
              </a:r>
            </a:p>
            <a:p>
              <a:pPr algn="l">
                <a:lnSpc>
                  <a:spcPts val="2879"/>
                </a:lnSpc>
              </a:pPr>
              <a:endParaRPr lang="en-US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13281660" y="6546218"/>
            <a:ext cx="1097918" cy="3110865"/>
            <a:chOff x="0" y="0"/>
            <a:chExt cx="1463891" cy="41478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" r="-11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8" r="-126" b="-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17258662" y="300990"/>
            <a:ext cx="911228" cy="2583180"/>
            <a:chOff x="0" y="0"/>
            <a:chExt cx="1214971" cy="3444240"/>
          </a:xfrm>
        </p:grpSpPr>
        <p:sp>
          <p:nvSpPr>
            <p:cNvPr id="16" name="Freeform 16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4"/>
              <a:stretch>
                <a:fillRect l="-140" r="-136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3733800" y="282578"/>
            <a:ext cx="9982200" cy="1140736"/>
            <a:chOff x="0" y="0"/>
            <a:chExt cx="13309600" cy="152098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309600" cy="1520981"/>
            </a:xfrm>
            <a:custGeom>
              <a:avLst/>
              <a:gdLst/>
              <a:ahLst/>
              <a:cxnLst/>
              <a:rect l="l" t="t" r="r" b="b"/>
              <a:pathLst>
                <a:path w="13309600" h="1520981">
                  <a:moveTo>
                    <a:pt x="0" y="0"/>
                  </a:moveTo>
                  <a:lnTo>
                    <a:pt x="13309600" y="0"/>
                  </a:lnTo>
                  <a:lnTo>
                    <a:pt x="13309600" y="1520981"/>
                  </a:lnTo>
                  <a:lnTo>
                    <a:pt x="0" y="152098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20741" b="-120272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13309600" cy="15400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59"/>
                </a:lnSpc>
              </a:pPr>
              <a:r>
                <a:rPr lang="en-US" sz="22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Стъпка №3: ПОЗИТИВНИ  ПОСТИЖЕНИЯ</a:t>
              </a:r>
            </a:p>
            <a:p>
              <a:pPr algn="ctr">
                <a:lnSpc>
                  <a:spcPts val="2759"/>
                </a:lnSpc>
              </a:pPr>
              <a:r>
                <a:rPr lang="en-US" sz="22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ПЕРСОНАЛНИТЕ ПОСТИЖЕНИЯ СЪЩО СЪСТАВЯТ ОБЛАСТ НА ЩАСТИЕТО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0753" y="2824477"/>
            <a:ext cx="4565647" cy="3629663"/>
            <a:chOff x="0" y="0"/>
            <a:chExt cx="6087529" cy="483955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087491" cy="4839589"/>
            </a:xfrm>
            <a:custGeom>
              <a:avLst/>
              <a:gdLst/>
              <a:ahLst/>
              <a:cxnLst/>
              <a:rect l="l" t="t" r="r" b="b"/>
              <a:pathLst>
                <a:path w="6087491" h="4839589">
                  <a:moveTo>
                    <a:pt x="0" y="0"/>
                  </a:moveTo>
                  <a:lnTo>
                    <a:pt x="6087491" y="0"/>
                  </a:lnTo>
                  <a:lnTo>
                    <a:pt x="6087491" y="4839589"/>
                  </a:lnTo>
                  <a:lnTo>
                    <a:pt x="0" y="4839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999" r="-3000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 rot="-10800000">
            <a:off x="5697217" y="2824477"/>
            <a:ext cx="4117972" cy="3243577"/>
            <a:chOff x="0" y="0"/>
            <a:chExt cx="5490629" cy="4324769"/>
          </a:xfrm>
        </p:grpSpPr>
        <p:sp>
          <p:nvSpPr>
            <p:cNvPr id="23" name="Freeform 23"/>
            <p:cNvSpPr/>
            <p:nvPr/>
          </p:nvSpPr>
          <p:spPr>
            <a:xfrm flipV="1">
              <a:off x="0" y="0"/>
              <a:ext cx="5490591" cy="4324731"/>
            </a:xfrm>
            <a:custGeom>
              <a:avLst/>
              <a:gdLst/>
              <a:ahLst/>
              <a:cxnLst/>
              <a:rect l="l" t="t" r="r" b="b"/>
              <a:pathLst>
                <a:path w="5490591" h="4324731">
                  <a:moveTo>
                    <a:pt x="0" y="4324731"/>
                  </a:moveTo>
                  <a:lnTo>
                    <a:pt x="5490591" y="4324731"/>
                  </a:lnTo>
                  <a:lnTo>
                    <a:pt x="5490591" y="0"/>
                  </a:lnTo>
                  <a:lnTo>
                    <a:pt x="0" y="0"/>
                  </a:lnTo>
                  <a:lnTo>
                    <a:pt x="0" y="4324731"/>
                  </a:lnTo>
                  <a:close/>
                </a:path>
              </a:pathLst>
            </a:custGeom>
            <a:blipFill>
              <a:blip r:embed="rId7"/>
              <a:stretch>
                <a:fillRect l="-2423" r="-2424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10031092" y="3251835"/>
            <a:ext cx="3322320" cy="5354955"/>
            <a:chOff x="0" y="0"/>
            <a:chExt cx="4429760" cy="71399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429760" cy="7139940"/>
            </a:xfrm>
            <a:custGeom>
              <a:avLst/>
              <a:gdLst/>
              <a:ahLst/>
              <a:cxnLst/>
              <a:rect l="l" t="t" r="r" b="b"/>
              <a:pathLst>
                <a:path w="4429760" h="7139940">
                  <a:moveTo>
                    <a:pt x="0" y="0"/>
                  </a:moveTo>
                  <a:lnTo>
                    <a:pt x="4429760" y="0"/>
                  </a:lnTo>
                  <a:lnTo>
                    <a:pt x="4429760" y="7139940"/>
                  </a:lnTo>
                  <a:lnTo>
                    <a:pt x="0" y="7139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0442" r="-10442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 rot="-10800000">
            <a:off x="969645" y="6548123"/>
            <a:ext cx="4411980" cy="2981325"/>
            <a:chOff x="0" y="0"/>
            <a:chExt cx="5882640" cy="3975100"/>
          </a:xfrm>
        </p:grpSpPr>
        <p:sp>
          <p:nvSpPr>
            <p:cNvPr id="27" name="Freeform 27"/>
            <p:cNvSpPr/>
            <p:nvPr/>
          </p:nvSpPr>
          <p:spPr>
            <a:xfrm flipV="1">
              <a:off x="0" y="0"/>
              <a:ext cx="5882640" cy="3975100"/>
            </a:xfrm>
            <a:custGeom>
              <a:avLst/>
              <a:gdLst/>
              <a:ahLst/>
              <a:cxnLst/>
              <a:rect l="l" t="t" r="r" b="b"/>
              <a:pathLst>
                <a:path w="5882640" h="3975100">
                  <a:moveTo>
                    <a:pt x="0" y="3975100"/>
                  </a:moveTo>
                  <a:lnTo>
                    <a:pt x="5882640" y="3975100"/>
                  </a:lnTo>
                  <a:lnTo>
                    <a:pt x="5882640" y="0"/>
                  </a:lnTo>
                  <a:lnTo>
                    <a:pt x="0" y="0"/>
                  </a:lnTo>
                  <a:lnTo>
                    <a:pt x="0" y="3975100"/>
                  </a:lnTo>
                  <a:close/>
                </a:path>
              </a:pathLst>
            </a:custGeom>
            <a:blipFill>
              <a:blip r:embed="rId9"/>
              <a:stretch>
                <a:fillRect l="-7" r="-8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3711552" y="6061710"/>
            <a:ext cx="4091940" cy="3068955"/>
            <a:chOff x="0" y="0"/>
            <a:chExt cx="5455920" cy="40919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455920" cy="4091940"/>
            </a:xfrm>
            <a:custGeom>
              <a:avLst/>
              <a:gdLst/>
              <a:ahLst/>
              <a:cxnLst/>
              <a:rect l="l" t="t" r="r" b="b"/>
              <a:pathLst>
                <a:path w="5455920" h="4091940">
                  <a:moveTo>
                    <a:pt x="0" y="0"/>
                  </a:moveTo>
                  <a:lnTo>
                    <a:pt x="5455920" y="0"/>
                  </a:lnTo>
                  <a:lnTo>
                    <a:pt x="5455920" y="4091940"/>
                  </a:lnTo>
                  <a:lnTo>
                    <a:pt x="0" y="4091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3660755" y="1878330"/>
            <a:ext cx="3986527" cy="3917318"/>
            <a:chOff x="0" y="0"/>
            <a:chExt cx="5315369" cy="522309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315331" cy="5223129"/>
            </a:xfrm>
            <a:custGeom>
              <a:avLst/>
              <a:gdLst/>
              <a:ahLst/>
              <a:cxnLst/>
              <a:rect l="l" t="t" r="r" b="b"/>
              <a:pathLst>
                <a:path w="5315331" h="5223129">
                  <a:moveTo>
                    <a:pt x="0" y="0"/>
                  </a:moveTo>
                  <a:lnTo>
                    <a:pt x="5315331" y="0"/>
                  </a:lnTo>
                  <a:lnTo>
                    <a:pt x="5315331" y="5223129"/>
                  </a:lnTo>
                  <a:lnTo>
                    <a:pt x="0" y="5223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8403" r="-8404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6395677" y="5380996"/>
            <a:ext cx="3110865" cy="4148452"/>
            <a:chOff x="0" y="0"/>
            <a:chExt cx="4147820" cy="553126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147820" cy="5531231"/>
            </a:xfrm>
            <a:custGeom>
              <a:avLst/>
              <a:gdLst/>
              <a:ahLst/>
              <a:cxnLst/>
              <a:rect l="l" t="t" r="r" b="b"/>
              <a:pathLst>
                <a:path w="4147820" h="5531231">
                  <a:moveTo>
                    <a:pt x="0" y="0"/>
                  </a:moveTo>
                  <a:lnTo>
                    <a:pt x="4147820" y="0"/>
                  </a:lnTo>
                  <a:lnTo>
                    <a:pt x="4147820" y="5531231"/>
                  </a:lnTo>
                  <a:lnTo>
                    <a:pt x="0" y="55312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7" r="-7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803272" y="86363"/>
            <a:ext cx="17853660" cy="8564242"/>
          </a:xfrm>
          <a:custGeom>
            <a:avLst/>
            <a:gdLst/>
            <a:ahLst/>
            <a:cxnLst/>
            <a:rect l="l" t="t" r="r" b="b"/>
            <a:pathLst>
              <a:path w="17853660" h="8564242">
                <a:moveTo>
                  <a:pt x="0" y="0"/>
                </a:moveTo>
                <a:lnTo>
                  <a:pt x="17853660" y="0"/>
                </a:lnTo>
                <a:lnTo>
                  <a:pt x="17853660" y="8564242"/>
                </a:lnTo>
                <a:lnTo>
                  <a:pt x="0" y="85642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5400000">
            <a:off x="13281660" y="6546218"/>
            <a:ext cx="1097918" cy="3110865"/>
            <a:chOff x="0" y="0"/>
            <a:chExt cx="1463891" cy="41478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15" r="-111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8" r="-126" b="-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7258662" y="300990"/>
            <a:ext cx="911228" cy="2583180"/>
            <a:chOff x="0" y="0"/>
            <a:chExt cx="1214971" cy="3444240"/>
          </a:xfrm>
        </p:grpSpPr>
        <p:sp>
          <p:nvSpPr>
            <p:cNvPr id="14" name="Freeform 14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6"/>
              <a:stretch>
                <a:fillRect l="-140" r="-136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3429000" y="8887"/>
            <a:ext cx="9324337" cy="1045052"/>
            <a:chOff x="0" y="0"/>
            <a:chExt cx="12432449" cy="13934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432454" cy="1393403"/>
            </a:xfrm>
            <a:custGeom>
              <a:avLst/>
              <a:gdLst/>
              <a:ahLst/>
              <a:cxnLst/>
              <a:rect l="l" t="t" r="r" b="b"/>
              <a:pathLst>
                <a:path w="12432454" h="1393403">
                  <a:moveTo>
                    <a:pt x="0" y="0"/>
                  </a:moveTo>
                  <a:lnTo>
                    <a:pt x="12432454" y="0"/>
                  </a:lnTo>
                  <a:lnTo>
                    <a:pt x="12432454" y="1393403"/>
                  </a:lnTo>
                  <a:lnTo>
                    <a:pt x="0" y="1393403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141132" b="-10657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432449" cy="14124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19"/>
                </a:lnSpc>
              </a:pPr>
              <a:r>
                <a:rPr lang="en-US" sz="20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Стъпка №3: ПОЗИТИВНИ  ПОСТИЖЕНИЯ</a:t>
              </a:r>
            </a:p>
            <a:p>
              <a:pPr algn="ctr">
                <a:lnSpc>
                  <a:spcPts val="2519"/>
                </a:lnSpc>
              </a:pPr>
              <a:r>
                <a:rPr lang="en-US" sz="20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ПЕРСОНАЛНИТЕ ПОСТИЖЕНИЯ СЪЩО СЪСТАВЯТ ОБЛАСТ НА ЩАСТИЕТО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78843" y="1096013"/>
            <a:ext cx="2005327" cy="2673982"/>
            <a:chOff x="0" y="0"/>
            <a:chExt cx="2673769" cy="356530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73731" cy="3565271"/>
            </a:xfrm>
            <a:custGeom>
              <a:avLst/>
              <a:gdLst/>
              <a:ahLst/>
              <a:cxnLst/>
              <a:rect l="l" t="t" r="r" b="b"/>
              <a:pathLst>
                <a:path w="2673731" h="3565271">
                  <a:moveTo>
                    <a:pt x="0" y="0"/>
                  </a:moveTo>
                  <a:lnTo>
                    <a:pt x="2673731" y="0"/>
                  </a:lnTo>
                  <a:lnTo>
                    <a:pt x="2673731" y="3565271"/>
                  </a:lnTo>
                  <a:lnTo>
                    <a:pt x="0" y="3565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" r="-5" b="-1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973705" y="1096013"/>
            <a:ext cx="1388745" cy="2660018"/>
            <a:chOff x="0" y="0"/>
            <a:chExt cx="1851660" cy="354669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51660" cy="3546729"/>
            </a:xfrm>
            <a:custGeom>
              <a:avLst/>
              <a:gdLst/>
              <a:ahLst/>
              <a:cxnLst/>
              <a:rect l="l" t="t" r="r" b="b"/>
              <a:pathLst>
                <a:path w="1851660" h="3546729">
                  <a:moveTo>
                    <a:pt x="0" y="0"/>
                  </a:moveTo>
                  <a:lnTo>
                    <a:pt x="1851660" y="0"/>
                  </a:lnTo>
                  <a:lnTo>
                    <a:pt x="1851660" y="3546729"/>
                  </a:lnTo>
                  <a:lnTo>
                    <a:pt x="0" y="3546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9" b="-18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4429763" y="1301115"/>
            <a:ext cx="1829438" cy="2439038"/>
            <a:chOff x="0" y="0"/>
            <a:chExt cx="2439251" cy="325205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39289" cy="3252089"/>
            </a:xfrm>
            <a:custGeom>
              <a:avLst/>
              <a:gdLst/>
              <a:ahLst/>
              <a:cxnLst/>
              <a:rect l="l" t="t" r="r" b="b"/>
              <a:pathLst>
                <a:path w="2439289" h="3252089">
                  <a:moveTo>
                    <a:pt x="0" y="0"/>
                  </a:moveTo>
                  <a:lnTo>
                    <a:pt x="2439289" y="0"/>
                  </a:lnTo>
                  <a:lnTo>
                    <a:pt x="2439289" y="3252089"/>
                  </a:lnTo>
                  <a:lnTo>
                    <a:pt x="0" y="3252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32" r="1" b="-31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6266183" y="1259205"/>
            <a:ext cx="2011680" cy="2681602"/>
            <a:chOff x="0" y="0"/>
            <a:chExt cx="2682240" cy="357546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682240" cy="3575431"/>
            </a:xfrm>
            <a:custGeom>
              <a:avLst/>
              <a:gdLst/>
              <a:ahLst/>
              <a:cxnLst/>
              <a:rect l="l" t="t" r="r" b="b"/>
              <a:pathLst>
                <a:path w="2682240" h="3575431">
                  <a:moveTo>
                    <a:pt x="0" y="0"/>
                  </a:moveTo>
                  <a:lnTo>
                    <a:pt x="2682240" y="0"/>
                  </a:lnTo>
                  <a:lnTo>
                    <a:pt x="2682240" y="3575431"/>
                  </a:lnTo>
                  <a:lnTo>
                    <a:pt x="0" y="3575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63" b="-6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792480" y="3775710"/>
            <a:ext cx="2043427" cy="2724150"/>
            <a:chOff x="0" y="0"/>
            <a:chExt cx="2724569" cy="36322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24531" cy="3632200"/>
            </a:xfrm>
            <a:custGeom>
              <a:avLst/>
              <a:gdLst/>
              <a:ahLst/>
              <a:cxnLst/>
              <a:rect l="l" t="t" r="r" b="b"/>
              <a:pathLst>
                <a:path w="2724531" h="3632200">
                  <a:moveTo>
                    <a:pt x="0" y="0"/>
                  </a:moveTo>
                  <a:lnTo>
                    <a:pt x="2724531" y="0"/>
                  </a:lnTo>
                  <a:lnTo>
                    <a:pt x="2724531" y="3632200"/>
                  </a:lnTo>
                  <a:lnTo>
                    <a:pt x="0" y="363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7" r="-1" b="-7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2886713" y="3769995"/>
            <a:ext cx="1948177" cy="2597782"/>
            <a:chOff x="0" y="0"/>
            <a:chExt cx="2597569" cy="346370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597531" cy="3463671"/>
            </a:xfrm>
            <a:custGeom>
              <a:avLst/>
              <a:gdLst/>
              <a:ahLst/>
              <a:cxnLst/>
              <a:rect l="l" t="t" r="r" b="b"/>
              <a:pathLst>
                <a:path w="2597531" h="3463671">
                  <a:moveTo>
                    <a:pt x="0" y="0"/>
                  </a:moveTo>
                  <a:lnTo>
                    <a:pt x="2597531" y="0"/>
                  </a:lnTo>
                  <a:lnTo>
                    <a:pt x="2597531" y="3463671"/>
                  </a:lnTo>
                  <a:lnTo>
                    <a:pt x="0" y="3463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30" r="-32" b="-1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0760707" y="831218"/>
            <a:ext cx="2245357" cy="3548377"/>
            <a:chOff x="0" y="0"/>
            <a:chExt cx="2993809" cy="473116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993771" cy="4731131"/>
            </a:xfrm>
            <a:custGeom>
              <a:avLst/>
              <a:gdLst/>
              <a:ahLst/>
              <a:cxnLst/>
              <a:rect l="l" t="t" r="r" b="b"/>
              <a:pathLst>
                <a:path w="2993771" h="4731131">
                  <a:moveTo>
                    <a:pt x="0" y="0"/>
                  </a:moveTo>
                  <a:lnTo>
                    <a:pt x="2993771" y="0"/>
                  </a:lnTo>
                  <a:lnTo>
                    <a:pt x="2993771" y="4731131"/>
                  </a:lnTo>
                  <a:lnTo>
                    <a:pt x="0" y="4731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1" r="-23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8341357" y="973455"/>
            <a:ext cx="2421893" cy="3290573"/>
            <a:chOff x="0" y="0"/>
            <a:chExt cx="3229191" cy="43874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229229" cy="4387469"/>
            </a:xfrm>
            <a:custGeom>
              <a:avLst/>
              <a:gdLst/>
              <a:ahLst/>
              <a:cxnLst/>
              <a:rect l="l" t="t" r="r" b="b"/>
              <a:pathLst>
                <a:path w="3229229" h="4387469">
                  <a:moveTo>
                    <a:pt x="0" y="0"/>
                  </a:moveTo>
                  <a:lnTo>
                    <a:pt x="3229229" y="0"/>
                  </a:lnTo>
                  <a:lnTo>
                    <a:pt x="3229229" y="4387469"/>
                  </a:lnTo>
                  <a:lnTo>
                    <a:pt x="0" y="4387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r="1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4819012" y="3796665"/>
            <a:ext cx="2157098" cy="2875283"/>
            <a:chOff x="0" y="0"/>
            <a:chExt cx="2876131" cy="383371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876169" cy="3833749"/>
            </a:xfrm>
            <a:custGeom>
              <a:avLst/>
              <a:gdLst/>
              <a:ahLst/>
              <a:cxnLst/>
              <a:rect l="l" t="t" r="r" b="b"/>
              <a:pathLst>
                <a:path w="2876169" h="3833749">
                  <a:moveTo>
                    <a:pt x="0" y="0"/>
                  </a:moveTo>
                  <a:lnTo>
                    <a:pt x="2876169" y="0"/>
                  </a:lnTo>
                  <a:lnTo>
                    <a:pt x="2876169" y="3833749"/>
                  </a:lnTo>
                  <a:lnTo>
                    <a:pt x="0" y="3833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4" r="1" b="-13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12847958" y="5231768"/>
            <a:ext cx="3686813" cy="4928235"/>
            <a:chOff x="0" y="0"/>
            <a:chExt cx="4915751" cy="657098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915789" cy="6570980"/>
            </a:xfrm>
            <a:custGeom>
              <a:avLst/>
              <a:gdLst/>
              <a:ahLst/>
              <a:cxnLst/>
              <a:rect l="l" t="t" r="r" b="b"/>
              <a:pathLst>
                <a:path w="4915789" h="6570980">
                  <a:moveTo>
                    <a:pt x="0" y="0"/>
                  </a:moveTo>
                  <a:lnTo>
                    <a:pt x="4915789" y="0"/>
                  </a:lnTo>
                  <a:lnTo>
                    <a:pt x="4915789" y="6570980"/>
                  </a:lnTo>
                  <a:lnTo>
                    <a:pt x="0" y="6570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21" r="-20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5556230" y="32385"/>
            <a:ext cx="1907543" cy="4239892"/>
            <a:chOff x="0" y="0"/>
            <a:chExt cx="2543391" cy="5653189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543429" cy="5653151"/>
            </a:xfrm>
            <a:custGeom>
              <a:avLst/>
              <a:gdLst/>
              <a:ahLst/>
              <a:cxnLst/>
              <a:rect l="l" t="t" r="r" b="b"/>
              <a:pathLst>
                <a:path w="2543429" h="5653151">
                  <a:moveTo>
                    <a:pt x="0" y="0"/>
                  </a:moveTo>
                  <a:lnTo>
                    <a:pt x="2543429" y="0"/>
                  </a:lnTo>
                  <a:lnTo>
                    <a:pt x="2543429" y="5653151"/>
                  </a:lnTo>
                  <a:lnTo>
                    <a:pt x="0" y="5653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10" r="-8"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6661147" y="3983355"/>
            <a:ext cx="1948177" cy="2597782"/>
            <a:chOff x="0" y="0"/>
            <a:chExt cx="2597569" cy="346370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597531" cy="3463671"/>
            </a:xfrm>
            <a:custGeom>
              <a:avLst/>
              <a:gdLst/>
              <a:ahLst/>
              <a:cxnLst/>
              <a:rect l="l" t="t" r="r" b="b"/>
              <a:pathLst>
                <a:path w="2597531" h="3463671">
                  <a:moveTo>
                    <a:pt x="0" y="0"/>
                  </a:moveTo>
                  <a:lnTo>
                    <a:pt x="2597531" y="0"/>
                  </a:lnTo>
                  <a:lnTo>
                    <a:pt x="2597531" y="3463671"/>
                  </a:lnTo>
                  <a:lnTo>
                    <a:pt x="0" y="3463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30" r="-32" b="-1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16376018" y="6890385"/>
            <a:ext cx="1840868" cy="2454278"/>
            <a:chOff x="0" y="0"/>
            <a:chExt cx="2454491" cy="327237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454529" cy="3272409"/>
            </a:xfrm>
            <a:custGeom>
              <a:avLst/>
              <a:gdLst/>
              <a:ahLst/>
              <a:cxnLst/>
              <a:rect l="l" t="t" r="r" b="b"/>
              <a:pathLst>
                <a:path w="2454529" h="3272409">
                  <a:moveTo>
                    <a:pt x="0" y="0"/>
                  </a:moveTo>
                  <a:lnTo>
                    <a:pt x="2454529" y="0"/>
                  </a:lnTo>
                  <a:lnTo>
                    <a:pt x="2454529" y="3272409"/>
                  </a:lnTo>
                  <a:lnTo>
                    <a:pt x="0" y="3272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t="-32" r="1" b="-31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11120752" y="4348477"/>
            <a:ext cx="2793368" cy="2095500"/>
            <a:chOff x="0" y="0"/>
            <a:chExt cx="3724491" cy="27940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724529" cy="2794000"/>
            </a:xfrm>
            <a:custGeom>
              <a:avLst/>
              <a:gdLst/>
              <a:ahLst/>
              <a:cxnLst/>
              <a:rect l="l" t="t" r="r" b="b"/>
              <a:pathLst>
                <a:path w="3724529" h="2794000">
                  <a:moveTo>
                    <a:pt x="0" y="0"/>
                  </a:moveTo>
                  <a:lnTo>
                    <a:pt x="3724529" y="0"/>
                  </a:lnTo>
                  <a:lnTo>
                    <a:pt x="3724529" y="2794000"/>
                  </a:lnTo>
                  <a:lnTo>
                    <a:pt x="0" y="279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11" r="-10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471802" y="6470647"/>
            <a:ext cx="2277113" cy="3035932"/>
            <a:chOff x="0" y="0"/>
            <a:chExt cx="3036151" cy="4047909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3036189" cy="4047871"/>
            </a:xfrm>
            <a:custGeom>
              <a:avLst/>
              <a:gdLst/>
              <a:ahLst/>
              <a:cxnLst/>
              <a:rect l="l" t="t" r="r" b="b"/>
              <a:pathLst>
                <a:path w="3036189" h="4047871">
                  <a:moveTo>
                    <a:pt x="0" y="0"/>
                  </a:moveTo>
                  <a:lnTo>
                    <a:pt x="3036189" y="0"/>
                  </a:lnTo>
                  <a:lnTo>
                    <a:pt x="3036189" y="4047871"/>
                  </a:lnTo>
                  <a:lnTo>
                    <a:pt x="0" y="4047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-42" r="-40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878455" y="6302378"/>
            <a:ext cx="2592705" cy="3456937"/>
            <a:chOff x="0" y="0"/>
            <a:chExt cx="3456940" cy="460924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456940" cy="4609211"/>
            </a:xfrm>
            <a:custGeom>
              <a:avLst/>
              <a:gdLst/>
              <a:ahLst/>
              <a:cxnLst/>
              <a:rect l="l" t="t" r="r" b="b"/>
              <a:pathLst>
                <a:path w="3456940" h="4609211">
                  <a:moveTo>
                    <a:pt x="0" y="0"/>
                  </a:moveTo>
                  <a:lnTo>
                    <a:pt x="3456940" y="0"/>
                  </a:lnTo>
                  <a:lnTo>
                    <a:pt x="3456940" y="4609211"/>
                  </a:lnTo>
                  <a:lnTo>
                    <a:pt x="0" y="4609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5613397" y="6785610"/>
            <a:ext cx="1543688" cy="2650493"/>
            <a:chOff x="0" y="0"/>
            <a:chExt cx="2058251" cy="3533991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058289" cy="3534029"/>
            </a:xfrm>
            <a:custGeom>
              <a:avLst/>
              <a:gdLst/>
              <a:ahLst/>
              <a:cxnLst/>
              <a:rect l="l" t="t" r="r" b="b"/>
              <a:pathLst>
                <a:path w="2058289" h="3534029">
                  <a:moveTo>
                    <a:pt x="0" y="0"/>
                  </a:moveTo>
                  <a:lnTo>
                    <a:pt x="2058289" y="0"/>
                  </a:lnTo>
                  <a:lnTo>
                    <a:pt x="2058289" y="3534029"/>
                  </a:lnTo>
                  <a:lnTo>
                    <a:pt x="0" y="35340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t="-78" r="1" b="-76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13258800" y="69218"/>
            <a:ext cx="2200913" cy="2934967"/>
            <a:chOff x="0" y="0"/>
            <a:chExt cx="2934551" cy="3913289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934589" cy="3913251"/>
            </a:xfrm>
            <a:custGeom>
              <a:avLst/>
              <a:gdLst/>
              <a:ahLst/>
              <a:cxnLst/>
              <a:rect l="l" t="t" r="r" b="b"/>
              <a:pathLst>
                <a:path w="2934589" h="3913251">
                  <a:moveTo>
                    <a:pt x="0" y="0"/>
                  </a:moveTo>
                  <a:lnTo>
                    <a:pt x="2934589" y="0"/>
                  </a:lnTo>
                  <a:lnTo>
                    <a:pt x="2934589" y="3913251"/>
                  </a:lnTo>
                  <a:lnTo>
                    <a:pt x="0" y="391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t="-16" r="1" b="-1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7310752" y="6654803"/>
            <a:ext cx="2428875" cy="3238500"/>
            <a:chOff x="0" y="0"/>
            <a:chExt cx="3238500" cy="43180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3238500" cy="4318000"/>
            </a:xfrm>
            <a:custGeom>
              <a:avLst/>
              <a:gdLst/>
              <a:ahLst/>
              <a:cxnLst/>
              <a:rect l="l" t="t" r="r" b="b"/>
              <a:pathLst>
                <a:path w="3238500" h="4318000">
                  <a:moveTo>
                    <a:pt x="0" y="0"/>
                  </a:moveTo>
                  <a:lnTo>
                    <a:pt x="3238500" y="0"/>
                  </a:lnTo>
                  <a:lnTo>
                    <a:pt x="3238500" y="4318000"/>
                  </a:lnTo>
                  <a:lnTo>
                    <a:pt x="0" y="431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 t="-21" b="-21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15681960" y="3873503"/>
            <a:ext cx="2202818" cy="2937510"/>
            <a:chOff x="0" y="0"/>
            <a:chExt cx="2937091" cy="391668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2937129" cy="3916680"/>
            </a:xfrm>
            <a:custGeom>
              <a:avLst/>
              <a:gdLst/>
              <a:ahLst/>
              <a:cxnLst/>
              <a:rect l="l" t="t" r="r" b="b"/>
              <a:pathLst>
                <a:path w="2937129" h="3916680">
                  <a:moveTo>
                    <a:pt x="0" y="0"/>
                  </a:moveTo>
                  <a:lnTo>
                    <a:pt x="2937129" y="0"/>
                  </a:lnTo>
                  <a:lnTo>
                    <a:pt x="2937129" y="3916680"/>
                  </a:lnTo>
                  <a:lnTo>
                    <a:pt x="0" y="3916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 t="-16" r="1" b="-16"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10048237" y="6601463"/>
            <a:ext cx="2592705" cy="3457575"/>
            <a:chOff x="0" y="0"/>
            <a:chExt cx="3456940" cy="46101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3456940" cy="4610100"/>
            </a:xfrm>
            <a:custGeom>
              <a:avLst/>
              <a:gdLst/>
              <a:ahLst/>
              <a:cxnLst/>
              <a:rect l="l" t="t" r="r" b="b"/>
              <a:pathLst>
                <a:path w="3456940" h="4610100">
                  <a:moveTo>
                    <a:pt x="0" y="0"/>
                  </a:moveTo>
                  <a:lnTo>
                    <a:pt x="3456940" y="0"/>
                  </a:lnTo>
                  <a:lnTo>
                    <a:pt x="3456940" y="4610100"/>
                  </a:lnTo>
                  <a:lnTo>
                    <a:pt x="0" y="4610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 l="-9" r="-9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3075920" y="2567302"/>
            <a:ext cx="3027683" cy="2270760"/>
            <a:chOff x="0" y="0"/>
            <a:chExt cx="4036911" cy="302768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4036949" cy="3027680"/>
            </a:xfrm>
            <a:custGeom>
              <a:avLst/>
              <a:gdLst/>
              <a:ahLst/>
              <a:cxnLst/>
              <a:rect l="l" t="t" r="r" b="b"/>
              <a:pathLst>
                <a:path w="4036949" h="3027680">
                  <a:moveTo>
                    <a:pt x="0" y="0"/>
                  </a:moveTo>
                  <a:lnTo>
                    <a:pt x="4036949" y="0"/>
                  </a:lnTo>
                  <a:lnTo>
                    <a:pt x="4036949" y="3027680"/>
                  </a:lnTo>
                  <a:lnTo>
                    <a:pt x="0" y="3027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 t="-23" b="-22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8515988" y="3737610"/>
            <a:ext cx="2792092" cy="2792092"/>
            <a:chOff x="0" y="0"/>
            <a:chExt cx="3722789" cy="3722789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722751" cy="3722751"/>
            </a:xfrm>
            <a:custGeom>
              <a:avLst/>
              <a:gdLst/>
              <a:ahLst/>
              <a:cxnLst/>
              <a:rect l="l" t="t" r="r" b="b"/>
              <a:pathLst>
                <a:path w="3722751" h="3722751">
                  <a:moveTo>
                    <a:pt x="0" y="0"/>
                  </a:moveTo>
                  <a:lnTo>
                    <a:pt x="3722751" y="0"/>
                  </a:lnTo>
                  <a:lnTo>
                    <a:pt x="3722751" y="3722751"/>
                  </a:lnTo>
                  <a:lnTo>
                    <a:pt x="0" y="3722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 r="-1" b="-1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424815" y="1101090"/>
            <a:ext cx="17198978" cy="8644890"/>
            <a:chOff x="0" y="0"/>
            <a:chExt cx="22931971" cy="115265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31882" cy="11526520"/>
            </a:xfrm>
            <a:custGeom>
              <a:avLst/>
              <a:gdLst/>
              <a:ahLst/>
              <a:cxnLst/>
              <a:rect l="l" t="t" r="r" b="b"/>
              <a:pathLst>
                <a:path w="22931882" h="11526520">
                  <a:moveTo>
                    <a:pt x="138176" y="0"/>
                  </a:moveTo>
                  <a:lnTo>
                    <a:pt x="22793706" y="0"/>
                  </a:lnTo>
                  <a:cubicBezTo>
                    <a:pt x="22830410" y="0"/>
                    <a:pt x="22865462" y="43561"/>
                    <a:pt x="22891369" y="121031"/>
                  </a:cubicBezTo>
                  <a:cubicBezTo>
                    <a:pt x="22917277" y="198501"/>
                    <a:pt x="22931882" y="303657"/>
                    <a:pt x="22931882" y="413258"/>
                  </a:cubicBezTo>
                  <a:lnTo>
                    <a:pt x="22931882" y="11113262"/>
                  </a:lnTo>
                  <a:cubicBezTo>
                    <a:pt x="22931882" y="11222863"/>
                    <a:pt x="22917277" y="11328019"/>
                    <a:pt x="22891369" y="11405489"/>
                  </a:cubicBezTo>
                  <a:cubicBezTo>
                    <a:pt x="22865462" y="11482959"/>
                    <a:pt x="22830282" y="11526520"/>
                    <a:pt x="22793706" y="11526520"/>
                  </a:cubicBezTo>
                  <a:lnTo>
                    <a:pt x="138176" y="11526520"/>
                  </a:lnTo>
                  <a:cubicBezTo>
                    <a:pt x="101473" y="11526520"/>
                    <a:pt x="66421" y="11482959"/>
                    <a:pt x="40513" y="11405489"/>
                  </a:cubicBezTo>
                  <a:cubicBezTo>
                    <a:pt x="14605" y="11328019"/>
                    <a:pt x="0" y="11222863"/>
                    <a:pt x="0" y="11113262"/>
                  </a:cubicBezTo>
                  <a:lnTo>
                    <a:pt x="0" y="413258"/>
                  </a:lnTo>
                  <a:cubicBezTo>
                    <a:pt x="0" y="303657"/>
                    <a:pt x="14605" y="198501"/>
                    <a:pt x="40513" y="121031"/>
                  </a:cubicBezTo>
                  <a:cubicBezTo>
                    <a:pt x="66421" y="43561"/>
                    <a:pt x="101600" y="0"/>
                    <a:pt x="138176" y="0"/>
                  </a:cubicBezTo>
                  <a:close/>
                </a:path>
              </a:pathLst>
            </a:custGeom>
            <a:solidFill>
              <a:srgbClr val="FEFF8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931971" cy="1153604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</a:p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0070C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НАШАТА  КАМЕННА   ГРАДИНКА  НА УСПЕХА</a:t>
              </a:r>
            </a:p>
            <a:p>
              <a:pPr algn="l">
                <a:lnSpc>
                  <a:spcPts val="2879"/>
                </a:lnSpc>
              </a:pPr>
              <a:endParaRPr lang="en-US" sz="2400" b="1">
                <a:solidFill>
                  <a:srgbClr val="0070C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2879"/>
                </a:lnSpc>
              </a:pPr>
              <a:endParaRPr lang="en-US" sz="2400" b="1">
                <a:solidFill>
                  <a:srgbClr val="0070C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13281660" y="6546218"/>
            <a:ext cx="1097918" cy="3110865"/>
            <a:chOff x="0" y="0"/>
            <a:chExt cx="1463891" cy="41478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" r="-11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8" r="-126" b="-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17258662" y="300990"/>
            <a:ext cx="911228" cy="2583180"/>
            <a:chOff x="0" y="0"/>
            <a:chExt cx="1214971" cy="3444240"/>
          </a:xfrm>
        </p:grpSpPr>
        <p:sp>
          <p:nvSpPr>
            <p:cNvPr id="16" name="Freeform 16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4"/>
              <a:stretch>
                <a:fillRect l="-140" r="-136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3733800" y="282578"/>
            <a:ext cx="9982200" cy="1793626"/>
            <a:chOff x="0" y="0"/>
            <a:chExt cx="13309600" cy="239150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309600" cy="2391501"/>
            </a:xfrm>
            <a:custGeom>
              <a:avLst/>
              <a:gdLst/>
              <a:ahLst/>
              <a:cxnLst/>
              <a:rect l="l" t="t" r="r" b="b"/>
              <a:pathLst>
                <a:path w="13309600" h="2391501">
                  <a:moveTo>
                    <a:pt x="0" y="0"/>
                  </a:moveTo>
                  <a:lnTo>
                    <a:pt x="13309600" y="0"/>
                  </a:lnTo>
                  <a:lnTo>
                    <a:pt x="13309600" y="2391501"/>
                  </a:lnTo>
                  <a:lnTo>
                    <a:pt x="0" y="239150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6791" b="-4009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13309600" cy="2410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Стъпка №3: ПОЗИТИВНИ  ПОСТИЖЕНИЯ</a:t>
              </a:r>
            </a:p>
            <a:p>
              <a:pPr algn="ctr">
                <a:lnSpc>
                  <a:spcPts val="6479"/>
                </a:lnSpc>
              </a:pPr>
              <a:endParaRPr lang="en-US" sz="27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ctr">
                <a:lnSpc>
                  <a:spcPts val="3359"/>
                </a:lnSpc>
              </a:pPr>
              <a:endParaRPr lang="en-US" sz="27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67963" y="2434590"/>
            <a:ext cx="10032997" cy="6976110"/>
            <a:chOff x="0" y="0"/>
            <a:chExt cx="13377329" cy="9301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377290" cy="9301480"/>
            </a:xfrm>
            <a:custGeom>
              <a:avLst/>
              <a:gdLst/>
              <a:ahLst/>
              <a:cxnLst/>
              <a:rect l="l" t="t" r="r" b="b"/>
              <a:pathLst>
                <a:path w="13377290" h="9301480">
                  <a:moveTo>
                    <a:pt x="0" y="0"/>
                  </a:moveTo>
                  <a:lnTo>
                    <a:pt x="13377290" y="0"/>
                  </a:lnTo>
                  <a:lnTo>
                    <a:pt x="13377290" y="9301480"/>
                  </a:lnTo>
                  <a:lnTo>
                    <a:pt x="0" y="9301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932" b="-3932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424815" y="1101090"/>
            <a:ext cx="17198978" cy="8644890"/>
            <a:chOff x="0" y="0"/>
            <a:chExt cx="22931971" cy="115265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31882" cy="11526520"/>
            </a:xfrm>
            <a:custGeom>
              <a:avLst/>
              <a:gdLst/>
              <a:ahLst/>
              <a:cxnLst/>
              <a:rect l="l" t="t" r="r" b="b"/>
              <a:pathLst>
                <a:path w="22931882" h="11526520">
                  <a:moveTo>
                    <a:pt x="138176" y="0"/>
                  </a:moveTo>
                  <a:lnTo>
                    <a:pt x="22793706" y="0"/>
                  </a:lnTo>
                  <a:cubicBezTo>
                    <a:pt x="22830410" y="0"/>
                    <a:pt x="22865462" y="43561"/>
                    <a:pt x="22891369" y="121031"/>
                  </a:cubicBezTo>
                  <a:cubicBezTo>
                    <a:pt x="22917277" y="198501"/>
                    <a:pt x="22931882" y="303657"/>
                    <a:pt x="22931882" y="413258"/>
                  </a:cubicBezTo>
                  <a:lnTo>
                    <a:pt x="22931882" y="11113262"/>
                  </a:lnTo>
                  <a:cubicBezTo>
                    <a:pt x="22931882" y="11222863"/>
                    <a:pt x="22917277" y="11328019"/>
                    <a:pt x="22891369" y="11405489"/>
                  </a:cubicBezTo>
                  <a:cubicBezTo>
                    <a:pt x="22865462" y="11482959"/>
                    <a:pt x="22830282" y="11526520"/>
                    <a:pt x="22793706" y="11526520"/>
                  </a:cubicBezTo>
                  <a:lnTo>
                    <a:pt x="138176" y="11526520"/>
                  </a:lnTo>
                  <a:cubicBezTo>
                    <a:pt x="101473" y="11526520"/>
                    <a:pt x="66421" y="11482959"/>
                    <a:pt x="40513" y="11405489"/>
                  </a:cubicBezTo>
                  <a:cubicBezTo>
                    <a:pt x="14605" y="11328019"/>
                    <a:pt x="0" y="11222863"/>
                    <a:pt x="0" y="11113262"/>
                  </a:cubicBezTo>
                  <a:lnTo>
                    <a:pt x="0" y="413258"/>
                  </a:lnTo>
                  <a:cubicBezTo>
                    <a:pt x="0" y="303657"/>
                    <a:pt x="14605" y="198501"/>
                    <a:pt x="40513" y="121031"/>
                  </a:cubicBezTo>
                  <a:cubicBezTo>
                    <a:pt x="66421" y="43561"/>
                    <a:pt x="101600" y="0"/>
                    <a:pt x="138176" y="0"/>
                  </a:cubicBezTo>
                  <a:close/>
                </a:path>
              </a:pathLst>
            </a:custGeom>
            <a:solidFill>
              <a:srgbClr val="FEFF8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931971" cy="1153604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>
                  <a:solidFill>
                    <a:srgbClr val="0070C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ГИРЛЯНД НА УСПЕХА</a:t>
              </a:r>
            </a:p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НИКОГА НЕ СЕ ПРЕДАВАЙ! /“Момче и вятър“, „Златка златното момиче“, „Тримата братя и златната ябълка“, „Пепеляшка“, „Трите прасенца“ и др./</a:t>
              </a:r>
            </a:p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0070C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b="1">
                  <a:solidFill>
                    <a:srgbClr val="0070C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МЕЧТИ И ОПТИМИЗЪМ</a:t>
              </a:r>
            </a:p>
            <a:p>
              <a:pPr algn="l">
                <a:lnSpc>
                  <a:spcPts val="2879"/>
                </a:lnSpc>
              </a:pPr>
              <a:endParaRPr lang="en-US" sz="2400" b="1">
                <a:solidFill>
                  <a:srgbClr val="0070C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2879"/>
                </a:lnSpc>
              </a:pPr>
              <a:endParaRPr lang="en-US" sz="2400" b="1">
                <a:solidFill>
                  <a:srgbClr val="0070C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13281660" y="6546218"/>
            <a:ext cx="1097918" cy="3110865"/>
            <a:chOff x="0" y="0"/>
            <a:chExt cx="1463891" cy="41478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" r="-11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8" r="-126" b="-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17258662" y="300990"/>
            <a:ext cx="911228" cy="2583180"/>
            <a:chOff x="0" y="0"/>
            <a:chExt cx="1214971" cy="3444240"/>
          </a:xfrm>
        </p:grpSpPr>
        <p:sp>
          <p:nvSpPr>
            <p:cNvPr id="16" name="Freeform 16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4"/>
              <a:stretch>
                <a:fillRect l="-140" r="-136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3733800" y="282578"/>
            <a:ext cx="9982200" cy="1202531"/>
            <a:chOff x="0" y="0"/>
            <a:chExt cx="13309600" cy="160337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309600" cy="1603374"/>
            </a:xfrm>
            <a:custGeom>
              <a:avLst/>
              <a:gdLst/>
              <a:ahLst/>
              <a:cxnLst/>
              <a:rect l="l" t="t" r="r" b="b"/>
              <a:pathLst>
                <a:path w="13309600" h="1603374">
                  <a:moveTo>
                    <a:pt x="0" y="0"/>
                  </a:moveTo>
                  <a:lnTo>
                    <a:pt x="13309600" y="0"/>
                  </a:lnTo>
                  <a:lnTo>
                    <a:pt x="13309600" y="1603374"/>
                  </a:lnTo>
                  <a:lnTo>
                    <a:pt x="0" y="16033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14537" b="-108953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13309600" cy="16128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Стъпка №4: ПОЗИТИВНИ  ЦЕЛ И СМИСЪЛ</a:t>
              </a:r>
            </a:p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КАКВО Е ЦЕЛ? ПЛАН НА УСПЕХА.</a:t>
              </a:r>
            </a:p>
            <a:p>
              <a:pPr algn="ctr">
                <a:lnSpc>
                  <a:spcPts val="2879"/>
                </a:lnSpc>
              </a:pPr>
              <a:endParaRPr lang="en-US" sz="23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70358" y="2777490"/>
            <a:ext cx="8931278" cy="6968490"/>
            <a:chOff x="0" y="0"/>
            <a:chExt cx="11908371" cy="92913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908409" cy="9291320"/>
            </a:xfrm>
            <a:custGeom>
              <a:avLst/>
              <a:gdLst/>
              <a:ahLst/>
              <a:cxnLst/>
              <a:rect l="l" t="t" r="r" b="b"/>
              <a:pathLst>
                <a:path w="11908409" h="9291320">
                  <a:moveTo>
                    <a:pt x="0" y="0"/>
                  </a:moveTo>
                  <a:lnTo>
                    <a:pt x="11908409" y="0"/>
                  </a:lnTo>
                  <a:lnTo>
                    <a:pt x="11908409" y="9291320"/>
                  </a:lnTo>
                  <a:lnTo>
                    <a:pt x="0" y="929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015" r="-2015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2380595" y="2772413"/>
            <a:ext cx="4248788" cy="6413497"/>
            <a:chOff x="0" y="0"/>
            <a:chExt cx="5665051" cy="855132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665089" cy="8551291"/>
            </a:xfrm>
            <a:custGeom>
              <a:avLst/>
              <a:gdLst/>
              <a:ahLst/>
              <a:cxnLst/>
              <a:rect l="l" t="t" r="r" b="b"/>
              <a:pathLst>
                <a:path w="5665089" h="8551291">
                  <a:moveTo>
                    <a:pt x="0" y="0"/>
                  </a:moveTo>
                  <a:lnTo>
                    <a:pt x="5665089" y="0"/>
                  </a:lnTo>
                  <a:lnTo>
                    <a:pt x="5665089" y="8551291"/>
                  </a:lnTo>
                  <a:lnTo>
                    <a:pt x="0" y="8551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" r="-1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5400000">
            <a:off x="13448644" y="7095172"/>
            <a:ext cx="1097918" cy="3110865"/>
            <a:chOff x="0" y="0"/>
            <a:chExt cx="1463891" cy="41478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" r="-11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8" r="-126" b="-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5400000">
            <a:off x="17258662" y="300990"/>
            <a:ext cx="911228" cy="2583180"/>
            <a:chOff x="0" y="0"/>
            <a:chExt cx="1214971" cy="3444240"/>
          </a:xfrm>
        </p:grpSpPr>
        <p:sp>
          <p:nvSpPr>
            <p:cNvPr id="13" name="Freeform 13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4"/>
              <a:stretch>
                <a:fillRect l="-140" r="-136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3733800" y="282578"/>
            <a:ext cx="9982200" cy="1135380"/>
            <a:chOff x="0" y="0"/>
            <a:chExt cx="13309600" cy="15138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309600" cy="1513840"/>
            </a:xfrm>
            <a:custGeom>
              <a:avLst/>
              <a:gdLst/>
              <a:ahLst/>
              <a:cxnLst/>
              <a:rect l="l" t="t" r="r" b="b"/>
              <a:pathLst>
                <a:path w="13309600" h="1513840">
                  <a:moveTo>
                    <a:pt x="0" y="0"/>
                  </a:moveTo>
                  <a:lnTo>
                    <a:pt x="13309600" y="0"/>
                  </a:lnTo>
                  <a:lnTo>
                    <a:pt x="13309600" y="1513840"/>
                  </a:lnTo>
                  <a:lnTo>
                    <a:pt x="0" y="15138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21311" b="-12131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3309600" cy="1532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Стъпка №5: ПОЗИТИВНО АНГАЖИРАНЕ</a:t>
              </a:r>
            </a:p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ПОТОК</a:t>
              </a:r>
            </a:p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РАДОСТ И УДОВЛЕТВОРЕНИЕ ОТ АНГАЖИРАНЕ С РАЗЛИЧНИ ДЕЙНОСТИ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38860" y="2433957"/>
            <a:ext cx="5956838" cy="4460488"/>
            <a:chOff x="0" y="0"/>
            <a:chExt cx="6889331" cy="51587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89369" cy="5158740"/>
            </a:xfrm>
            <a:custGeom>
              <a:avLst/>
              <a:gdLst/>
              <a:ahLst/>
              <a:cxnLst/>
              <a:rect l="l" t="t" r="r" b="b"/>
              <a:pathLst>
                <a:path w="6889369" h="5158740">
                  <a:moveTo>
                    <a:pt x="0" y="0"/>
                  </a:moveTo>
                  <a:lnTo>
                    <a:pt x="6889369" y="0"/>
                  </a:lnTo>
                  <a:lnTo>
                    <a:pt x="6889369" y="5158740"/>
                  </a:lnTo>
                  <a:lnTo>
                    <a:pt x="0" y="5158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" r="-2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6489437" y="5143500"/>
            <a:ext cx="5658995" cy="4236764"/>
            <a:chOff x="0" y="0"/>
            <a:chExt cx="6889331" cy="515788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889369" cy="5157851"/>
            </a:xfrm>
            <a:custGeom>
              <a:avLst/>
              <a:gdLst/>
              <a:ahLst/>
              <a:cxnLst/>
              <a:rect l="l" t="t" r="r" b="b"/>
              <a:pathLst>
                <a:path w="6889369" h="5157851">
                  <a:moveTo>
                    <a:pt x="0" y="0"/>
                  </a:moveTo>
                  <a:lnTo>
                    <a:pt x="6889369" y="0"/>
                  </a:lnTo>
                  <a:lnTo>
                    <a:pt x="6889369" y="5157851"/>
                  </a:lnTo>
                  <a:lnTo>
                    <a:pt x="0" y="515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" b="-5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2283408" y="2238507"/>
            <a:ext cx="5430868" cy="4066355"/>
            <a:chOff x="0" y="0"/>
            <a:chExt cx="6931660" cy="519007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931660" cy="5190109"/>
            </a:xfrm>
            <a:custGeom>
              <a:avLst/>
              <a:gdLst/>
              <a:ahLst/>
              <a:cxnLst/>
              <a:rect l="l" t="t" r="r" b="b"/>
              <a:pathLst>
                <a:path w="6931660" h="5190109">
                  <a:moveTo>
                    <a:pt x="0" y="0"/>
                  </a:moveTo>
                  <a:lnTo>
                    <a:pt x="6931660" y="0"/>
                  </a:lnTo>
                  <a:lnTo>
                    <a:pt x="6931660" y="5190109"/>
                  </a:lnTo>
                  <a:lnTo>
                    <a:pt x="0" y="5190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0600" b="-10060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4780260">
            <a:off x="-1360808" y="-1332862"/>
            <a:ext cx="5236845" cy="4427858"/>
            <a:chOff x="0" y="0"/>
            <a:chExt cx="6982460" cy="5903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82460" cy="5903849"/>
            </a:xfrm>
            <a:custGeom>
              <a:avLst/>
              <a:gdLst/>
              <a:ahLst/>
              <a:cxnLst/>
              <a:rect l="l" t="t" r="r" b="b"/>
              <a:pathLst>
                <a:path w="6982460" h="5903849">
                  <a:moveTo>
                    <a:pt x="0" y="0"/>
                  </a:moveTo>
                  <a:lnTo>
                    <a:pt x="6982460" y="0"/>
                  </a:lnTo>
                  <a:lnTo>
                    <a:pt x="6982460" y="5903849"/>
                  </a:lnTo>
                  <a:lnTo>
                    <a:pt x="0" y="590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8" r="-3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664845" y="723900"/>
            <a:ext cx="16861155" cy="8385646"/>
            <a:chOff x="0" y="0"/>
            <a:chExt cx="22481540" cy="111808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481414" cy="11180899"/>
            </a:xfrm>
            <a:custGeom>
              <a:avLst/>
              <a:gdLst/>
              <a:ahLst/>
              <a:cxnLst/>
              <a:rect l="l" t="t" r="r" b="b"/>
              <a:pathLst>
                <a:path w="22481414" h="11180899">
                  <a:moveTo>
                    <a:pt x="135509" y="0"/>
                  </a:moveTo>
                  <a:lnTo>
                    <a:pt x="22346031" y="0"/>
                  </a:lnTo>
                  <a:cubicBezTo>
                    <a:pt x="22381972" y="0"/>
                    <a:pt x="22416390" y="42167"/>
                    <a:pt x="22441790" y="117456"/>
                  </a:cubicBezTo>
                  <a:cubicBezTo>
                    <a:pt x="22467190" y="192746"/>
                    <a:pt x="22481414" y="294533"/>
                    <a:pt x="22481414" y="400906"/>
                  </a:cubicBezTo>
                  <a:lnTo>
                    <a:pt x="22481414" y="10779994"/>
                  </a:lnTo>
                  <a:cubicBezTo>
                    <a:pt x="22481414" y="10886240"/>
                    <a:pt x="22467190" y="10988281"/>
                    <a:pt x="22441790" y="11063443"/>
                  </a:cubicBezTo>
                  <a:cubicBezTo>
                    <a:pt x="22416390" y="11138605"/>
                    <a:pt x="22381972" y="11180899"/>
                    <a:pt x="22346031" y="11180899"/>
                  </a:cubicBezTo>
                  <a:lnTo>
                    <a:pt x="135509" y="11180899"/>
                  </a:lnTo>
                  <a:cubicBezTo>
                    <a:pt x="99568" y="11180899"/>
                    <a:pt x="65151" y="11138732"/>
                    <a:pt x="39751" y="11063443"/>
                  </a:cubicBezTo>
                  <a:cubicBezTo>
                    <a:pt x="14351" y="10988154"/>
                    <a:pt x="0" y="10886367"/>
                    <a:pt x="0" y="10779994"/>
                  </a:cubicBezTo>
                  <a:lnTo>
                    <a:pt x="0" y="400778"/>
                  </a:lnTo>
                  <a:cubicBezTo>
                    <a:pt x="0" y="294533"/>
                    <a:pt x="14224" y="192618"/>
                    <a:pt x="39624" y="117456"/>
                  </a:cubicBezTo>
                  <a:cubicBezTo>
                    <a:pt x="65024" y="42294"/>
                    <a:pt x="99568" y="0"/>
                    <a:pt x="135509" y="0"/>
                  </a:cubicBezTo>
                  <a:close/>
                </a:path>
              </a:pathLst>
            </a:custGeom>
            <a:solidFill>
              <a:srgbClr val="F3F4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2481540" cy="1119991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4799"/>
                </a:lnSpc>
              </a:pPr>
              <a:endParaRPr/>
            </a:p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   С  БЛАГОДАРНОСТ КЪМ ГОСПОЖА АЛБЕНА ПАВЛОВА</a:t>
              </a:r>
            </a:p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И КОЛЕКТИВА НА УЧИЛИЩЕ „ГЕО   МИЛЕВ“ –  ЗА ВДЪХНОВЕНИЕТО, ЗА ПОДКРЕПАТА, ЗА ВЯРАТА !</a:t>
              </a:r>
            </a:p>
            <a:p>
              <a:pPr algn="ctr">
                <a:lnSpc>
                  <a:spcPts val="4799"/>
                </a:lnSpc>
              </a:pPr>
              <a:endParaRPr lang="en-US" sz="39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l">
                <a:lnSpc>
                  <a:spcPts val="4799"/>
                </a:lnSpc>
              </a:pPr>
              <a:endParaRPr lang="en-US" sz="39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l">
                <a:lnSpc>
                  <a:spcPts val="4799"/>
                </a:lnSpc>
              </a:pPr>
              <a:endParaRPr lang="en-US" sz="39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l">
                <a:lnSpc>
                  <a:spcPts val="4799"/>
                </a:lnSpc>
              </a:pPr>
              <a:endParaRPr lang="en-US" sz="39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l">
                <a:lnSpc>
                  <a:spcPts val="4799"/>
                </a:lnSpc>
              </a:pPr>
              <a:endParaRPr lang="en-US" sz="39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l">
                <a:lnSpc>
                  <a:spcPts val="4799"/>
                </a:lnSpc>
              </a:pPr>
              <a:endParaRPr lang="en-US" sz="39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ctr">
                <a:lnSpc>
                  <a:spcPts val="4799"/>
                </a:lnSpc>
              </a:pPr>
              <a:endParaRPr lang="en-US" sz="3999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БЛАГОДАРИМ ОТ СЪРЦЕ!</a:t>
              </a:r>
            </a:p>
            <a:p>
              <a:pPr algn="l">
                <a:lnSpc>
                  <a:spcPts val="4799"/>
                </a:lnSpc>
              </a:pPr>
              <a:endParaRPr lang="en-US" sz="6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-4530660">
            <a:off x="7568565" y="9117330"/>
            <a:ext cx="4711703" cy="3983355"/>
            <a:chOff x="0" y="0"/>
            <a:chExt cx="6282271" cy="53111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82309" cy="5311140"/>
            </a:xfrm>
            <a:custGeom>
              <a:avLst/>
              <a:gdLst/>
              <a:ahLst/>
              <a:cxnLst/>
              <a:rect l="l" t="t" r="r" b="b"/>
              <a:pathLst>
                <a:path w="6282309" h="5311140">
                  <a:moveTo>
                    <a:pt x="0" y="0"/>
                  </a:moveTo>
                  <a:lnTo>
                    <a:pt x="6282309" y="0"/>
                  </a:lnTo>
                  <a:lnTo>
                    <a:pt x="6282309" y="5311140"/>
                  </a:lnTo>
                  <a:lnTo>
                    <a:pt x="0" y="5311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2" r="-3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14945756" y="7528246"/>
            <a:ext cx="1097918" cy="3110865"/>
            <a:chOff x="0" y="0"/>
            <a:chExt cx="1463891" cy="41478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63929" cy="4147820"/>
            </a:xfrm>
            <a:custGeom>
              <a:avLst/>
              <a:gdLst/>
              <a:ahLst/>
              <a:cxnLst/>
              <a:rect l="l" t="t" r="r" b="b"/>
              <a:pathLst>
                <a:path w="1463929" h="4147820">
                  <a:moveTo>
                    <a:pt x="0" y="0"/>
                  </a:moveTo>
                  <a:lnTo>
                    <a:pt x="1463929" y="0"/>
                  </a:lnTo>
                  <a:lnTo>
                    <a:pt x="1463929" y="4147820"/>
                  </a:lnTo>
                  <a:lnTo>
                    <a:pt x="0" y="4147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" r="-11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447800" y="8475345"/>
            <a:ext cx="854078" cy="2420617"/>
            <a:chOff x="0" y="0"/>
            <a:chExt cx="1138771" cy="32274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8809" cy="3227451"/>
            </a:xfrm>
            <a:custGeom>
              <a:avLst/>
              <a:gdLst/>
              <a:ahLst/>
              <a:cxnLst/>
              <a:rect l="l" t="t" r="r" b="b"/>
              <a:pathLst>
                <a:path w="1138809" h="3227451">
                  <a:moveTo>
                    <a:pt x="0" y="0"/>
                  </a:moveTo>
                  <a:lnTo>
                    <a:pt x="1138809" y="0"/>
                  </a:lnTo>
                  <a:lnTo>
                    <a:pt x="1138809" y="3227451"/>
                  </a:lnTo>
                  <a:lnTo>
                    <a:pt x="0" y="3227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8" r="-126" b="-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16594533" y="-567690"/>
            <a:ext cx="911228" cy="2583180"/>
            <a:chOff x="0" y="0"/>
            <a:chExt cx="1214971" cy="3444240"/>
          </a:xfrm>
        </p:grpSpPr>
        <p:sp>
          <p:nvSpPr>
            <p:cNvPr id="16" name="Freeform 16"/>
            <p:cNvSpPr/>
            <p:nvPr/>
          </p:nvSpPr>
          <p:spPr>
            <a:xfrm flipH="1" flipV="1">
              <a:off x="0" y="0"/>
              <a:ext cx="1215009" cy="3444240"/>
            </a:xfrm>
            <a:custGeom>
              <a:avLst/>
              <a:gdLst/>
              <a:ahLst/>
              <a:cxnLst/>
              <a:rect l="l" t="t" r="r" b="b"/>
              <a:pathLst>
                <a:path w="1215009" h="3444240">
                  <a:moveTo>
                    <a:pt x="1215009" y="3444240"/>
                  </a:moveTo>
                  <a:lnTo>
                    <a:pt x="0" y="3444240"/>
                  </a:lnTo>
                  <a:lnTo>
                    <a:pt x="0" y="0"/>
                  </a:lnTo>
                  <a:lnTo>
                    <a:pt x="1215009" y="0"/>
                  </a:lnTo>
                  <a:lnTo>
                    <a:pt x="1215009" y="3444240"/>
                  </a:lnTo>
                  <a:close/>
                </a:path>
              </a:pathLst>
            </a:custGeom>
            <a:blipFill>
              <a:blip r:embed="rId4"/>
              <a:stretch>
                <a:fillRect l="-140" r="-136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7620000" y="3477897"/>
            <a:ext cx="3337560" cy="3331207"/>
            <a:chOff x="0" y="0"/>
            <a:chExt cx="4450080" cy="444160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450080" cy="4441571"/>
            </a:xfrm>
            <a:custGeom>
              <a:avLst/>
              <a:gdLst/>
              <a:ahLst/>
              <a:cxnLst/>
              <a:rect l="l" t="t" r="r" b="b"/>
              <a:pathLst>
                <a:path w="4450080" h="4441571">
                  <a:moveTo>
                    <a:pt x="0" y="0"/>
                  </a:moveTo>
                  <a:lnTo>
                    <a:pt x="4450080" y="0"/>
                  </a:lnTo>
                  <a:lnTo>
                    <a:pt x="4450080" y="4441571"/>
                  </a:lnTo>
                  <a:lnTo>
                    <a:pt x="0" y="4441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5" b="-96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C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18206" y="7791683"/>
            <a:ext cx="9970132" cy="786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00"/>
              </a:lnSpc>
            </a:pPr>
            <a:r>
              <a:rPr lang="en-US" sz="6800" spc="-55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Благодарим за вниманието !</a:t>
            </a:r>
          </a:p>
        </p:txBody>
      </p:sp>
      <p:sp>
        <p:nvSpPr>
          <p:cNvPr id="3" name="AutoShape 3"/>
          <p:cNvSpPr/>
          <p:nvPr/>
        </p:nvSpPr>
        <p:spPr>
          <a:xfrm>
            <a:off x="3163454" y="8705633"/>
            <a:ext cx="12028167" cy="37998"/>
          </a:xfrm>
          <a:prstGeom prst="line">
            <a:avLst/>
          </a:prstGeom>
          <a:ln w="28575" cap="rnd">
            <a:solidFill>
              <a:srgbClr val="DBEE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 rot="-5102040">
            <a:off x="15313657" y="6859905"/>
            <a:ext cx="3105788" cy="3796027"/>
            <a:chOff x="0" y="0"/>
            <a:chExt cx="4141051" cy="50613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41089" cy="5061331"/>
            </a:xfrm>
            <a:custGeom>
              <a:avLst/>
              <a:gdLst/>
              <a:ahLst/>
              <a:cxnLst/>
              <a:rect l="l" t="t" r="r" b="b"/>
              <a:pathLst>
                <a:path w="4141089" h="5061331">
                  <a:moveTo>
                    <a:pt x="0" y="0"/>
                  </a:moveTo>
                  <a:lnTo>
                    <a:pt x="4141089" y="0"/>
                  </a:lnTo>
                  <a:lnTo>
                    <a:pt x="4141089" y="5061331"/>
                  </a:lnTo>
                  <a:lnTo>
                    <a:pt x="0" y="5061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" b="-1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2700000">
            <a:off x="15567660" y="5669280"/>
            <a:ext cx="1315717" cy="1608458"/>
            <a:chOff x="0" y="0"/>
            <a:chExt cx="1754289" cy="21446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54251" cy="2144649"/>
            </a:xfrm>
            <a:custGeom>
              <a:avLst/>
              <a:gdLst/>
              <a:ahLst/>
              <a:cxnLst/>
              <a:rect l="l" t="t" r="r" b="b"/>
              <a:pathLst>
                <a:path w="1754251" h="2144649">
                  <a:moveTo>
                    <a:pt x="0" y="0"/>
                  </a:moveTo>
                  <a:lnTo>
                    <a:pt x="1754251" y="0"/>
                  </a:lnTo>
                  <a:lnTo>
                    <a:pt x="1754251" y="2144649"/>
                  </a:lnTo>
                  <a:lnTo>
                    <a:pt x="0" y="2144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" b="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-2700000">
            <a:off x="5841997" y="8136893"/>
            <a:ext cx="2468242" cy="3016253"/>
            <a:chOff x="0" y="0"/>
            <a:chExt cx="3290989" cy="40216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90951" cy="4021709"/>
            </a:xfrm>
            <a:custGeom>
              <a:avLst/>
              <a:gdLst/>
              <a:ahLst/>
              <a:cxnLst/>
              <a:rect l="l" t="t" r="r" b="b"/>
              <a:pathLst>
                <a:path w="3290951" h="4021709">
                  <a:moveTo>
                    <a:pt x="0" y="0"/>
                  </a:moveTo>
                  <a:lnTo>
                    <a:pt x="3290951" y="0"/>
                  </a:lnTo>
                  <a:lnTo>
                    <a:pt x="3290951" y="4021709"/>
                  </a:lnTo>
                  <a:lnTo>
                    <a:pt x="0" y="4021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9" r="-1" b="-1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27620" y="726909"/>
            <a:ext cx="17960380" cy="4885117"/>
            <a:chOff x="0" y="0"/>
            <a:chExt cx="22758400" cy="61901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758400" cy="6190141"/>
            </a:xfrm>
            <a:custGeom>
              <a:avLst/>
              <a:gdLst/>
              <a:ahLst/>
              <a:cxnLst/>
              <a:rect l="l" t="t" r="r" b="b"/>
              <a:pathLst>
                <a:path w="22758400" h="6190141">
                  <a:moveTo>
                    <a:pt x="0" y="0"/>
                  </a:moveTo>
                  <a:lnTo>
                    <a:pt x="22758400" y="0"/>
                  </a:lnTo>
                  <a:lnTo>
                    <a:pt x="22758400" y="6190141"/>
                  </a:lnTo>
                  <a:lnTo>
                    <a:pt x="0" y="619014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821" b="6546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22758400" cy="6209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43"/>
                </a:lnSpc>
              </a:pPr>
              <a:r>
                <a:rPr lang="en-US" sz="261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Има три причини за преподаване на благополучието в училище:</a:t>
              </a:r>
            </a:p>
            <a:p>
              <a:pPr algn="l">
                <a:lnSpc>
                  <a:spcPts val="3143"/>
                </a:lnSpc>
              </a:pPr>
              <a:r>
                <a:rPr lang="en-US" sz="261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Първа причина – повишаване на благополучието, подобряване усвояването на знанията и уменията, което е традиционната цел на образованието.</a:t>
              </a:r>
            </a:p>
            <a:p>
              <a:pPr algn="l">
                <a:lnSpc>
                  <a:spcPts val="3143"/>
                </a:lnSpc>
              </a:pPr>
              <a:r>
                <a:rPr lang="en-US" sz="261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Втора причина – усилва щастието, помага на децата да се пренесат към нещо по-хубаво и по-голямо, да бъдат креативни, устремени към далечни хоризонти, да се оставят да бъдат водени от непоколебимо доверие и оптимизъм.</a:t>
              </a:r>
            </a:p>
            <a:p>
              <a:pPr algn="l">
                <a:lnSpc>
                  <a:spcPts val="3143"/>
                </a:lnSpc>
              </a:pPr>
              <a:r>
                <a:rPr lang="en-US" sz="261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Трета причина – отслабва депресията, помага на децата да избегнат опустошителните емоции, да се научат да се справят с трудностите и продължат напред, да приемат случващото се по начина, по който се случва.</a:t>
              </a:r>
            </a:p>
            <a:p>
              <a:pPr algn="l">
                <a:lnSpc>
                  <a:spcPts val="4871"/>
                </a:lnSpc>
              </a:pPr>
              <a:endParaRPr lang="en-US" sz="2619">
                <a:solidFill>
                  <a:srgbClr val="00007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l">
                <a:lnSpc>
                  <a:spcPts val="3143"/>
                </a:lnSpc>
              </a:pPr>
              <a:r>
                <a:rPr lang="en-US" sz="2619">
                  <a:solidFill>
                    <a:srgbClr val="FFC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                                                                                                                               </a:t>
              </a:r>
              <a:r>
                <a:rPr lang="en-US" sz="261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Професор Румен Стаматов</a:t>
              </a:r>
            </a:p>
            <a:p>
              <a:pPr algn="l">
                <a:lnSpc>
                  <a:spcPts val="3143"/>
                </a:lnSpc>
              </a:pPr>
              <a:r>
                <a:rPr lang="en-US" sz="261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                                                                                                                               Център за позитивно образование</a:t>
              </a:r>
            </a:p>
            <a:p>
              <a:pPr algn="l">
                <a:lnSpc>
                  <a:spcPts val="3143"/>
                </a:lnSpc>
              </a:pPr>
              <a:r>
                <a:rPr lang="en-US" sz="2619">
                  <a:solidFill>
                    <a:srgbClr val="00007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                                                                                                                               ВСУ „Черноризец Храбър“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9600" y="5143500"/>
            <a:ext cx="3387090" cy="3380108"/>
            <a:chOff x="0" y="0"/>
            <a:chExt cx="4516120" cy="45068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16120" cy="4506849"/>
            </a:xfrm>
            <a:custGeom>
              <a:avLst/>
              <a:gdLst/>
              <a:ahLst/>
              <a:cxnLst/>
              <a:rect l="l" t="t" r="r" b="b"/>
              <a:pathLst>
                <a:path w="4516120" h="4506849">
                  <a:moveTo>
                    <a:pt x="0" y="0"/>
                  </a:moveTo>
                  <a:lnTo>
                    <a:pt x="4516120" y="0"/>
                  </a:lnTo>
                  <a:lnTo>
                    <a:pt x="4516120" y="4506849"/>
                  </a:lnTo>
                  <a:lnTo>
                    <a:pt x="0" y="4506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03" b="-102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1023</Words>
  <Application>Microsoft Office PowerPoint</Application>
  <PresentationFormat>Custom</PresentationFormat>
  <Paragraphs>97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Calibri</vt:lpstr>
      <vt:lpstr>Times New Roman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 ГЪЛЪБЧЕ_ПОЗИТИВ-1.pptx</dc:title>
  <dc:creator>User</dc:creator>
  <cp:lastModifiedBy>Rumi Dilova</cp:lastModifiedBy>
  <cp:revision>2</cp:revision>
  <dcterms:created xsi:type="dcterms:W3CDTF">2006-08-16T00:00:00Z</dcterms:created>
  <dcterms:modified xsi:type="dcterms:W3CDTF">2026-09-30T11:20:31Z</dcterms:modified>
  <dc:identifier>DAHV6-mywak</dc:identifier>
</cp:coreProperties>
</file>