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86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5"/>
  </p:normalViewPr>
  <p:slideViewPr>
    <p:cSldViewPr snapToGrid="0">
      <p:cViewPr varScale="1">
        <p:scale>
          <a:sx n="114" d="100"/>
          <a:sy n="114" d="100"/>
        </p:scale>
        <p:origin x="9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Отваряме не с технологии, а с въпроса какъв човек трябва да формира образованието. Това определя всичко останало.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Информацията може да бъде намерена, но човекът трябва да я разбере, провери, свърже и използва отговорно.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Данните не са информация. Информацията не е знание. Знанието не е разбиране. Разбирането не е образование.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Ученикът не може да избира само онова, което вече харесва. Една от задачите на образованието е да създава интерес към неща, които детето още не познава.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Технологията може да подобри средствата на образованието, но не може сама да определи неговите цели.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PISA оценява способността на 15-годишните ученици да използват знанията и уменията си при проблеми, близки до реалния живот. През 2025 г. България получава 421 точки по природни науки, 405 по математика и 387 по четене. Спрямо 2022 г. резултатът по природни науки остава без промяна, математиката спада с 12 точки, а четенето със 17 точки. PISA не измерва цялостно характера, културата или нравственото развитие.</a:t>
            </a:r>
          </a:p>
          <a:p>
            <a:endParaRPr/>
          </a:p>
          <a:p>
            <a:r>
              <a:t>Източници:</a:t>
            </a:r>
          </a:p>
          <a:p>
            <a:r>
              <a:t>Институт по образованието, PISA 2025: https://io.mon.bg/node/799</a:t>
            </a:r>
          </a:p>
          <a:p>
            <a:r>
              <a:t>OECD PISA 2025: https://www.oecd.org/en/publications/pisa-2025-results-volume-i_73451bc5-en.html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Истинските цели на една образователна система се разкриват не само от закона, а от това, което тя преподава, измерва, възнаграждава и санкционира.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Ученикът се научава да търси очаквания отговор, вместо да изгражда и защитава собствено аргументирано съждение.</a:t>
            </a:r>
          </a:p>
          <a:p>
            <a:endParaRPr/>
          </a:p>
          <a:p>
            <a:r>
              <a:t>Източници:</a:t>
            </a:r>
          </a:p>
          <a:p>
            <a:r>
              <a:t>OECD Education and Skills in Bulgaria: https://www.oecd.org/en/publications/education-and-skills-in-bulgaria_ac0229da-en.html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Добрият модел съчетава здрава основа от знания, свободна личност, характер, мислене чрез действие, практически способности и разумно използване на технологии.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Когато учителят трябва да вземе материала, той има по-малко време да провери дали учениците действително разбират. Учебникът лесно се превръща от средство в самата програма.</a:t>
            </a:r>
          </a:p>
          <a:p>
            <a:endParaRPr/>
          </a:p>
          <a:p>
            <a:r>
              <a:t>Източници:</a:t>
            </a:r>
          </a:p>
          <a:p>
            <a:r>
              <a:t>OECD Education and Skills in Bulgaria: https://www.oecd.org/en/publications/education-and-skills-in-bulgaria_ac0229da-en.html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 трябва да премахваме оценките, а да спрем да ги приемаме за достатъчни. Обратната връзка показва как ученикът може да напредне.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 да оцениш отговора на ИИ, трябва предварително да притежаваш знания, които не зависят от него.</a:t>
            </a:r>
          </a:p>
          <a:p>
            <a:endParaRPr/>
          </a:p>
          <a:p>
            <a:r>
              <a:t>Източници:</a:t>
            </a:r>
          </a:p>
          <a:p>
            <a:r>
              <a:t>OECD и ЕК, AI Literacy Framework: https://www.oecd.org/en/publications/empowering-learners-for-the-age-of-ai_65cd27d4-en.html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 професионалния живот спестеното усилие може да бъде ефективност. В образованието понякога самото усилие е целта.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ИИ трябва да се използва след мисленето, за да го провери и разшири, а не преди мисленето, за да го замени.</a:t>
            </a:r>
          </a:p>
          <a:p>
            <a:endParaRPr/>
          </a:p>
          <a:p>
            <a:r>
              <a:t>Източници:</a:t>
            </a:r>
          </a:p>
          <a:p>
            <a:r>
              <a:t>UNESCO Guidance for Generative AI: https://www.unesco.org/en/articles/guidance-generative-ai-education-and-research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Да притежаваш мнение означава да можеш да го обосновеш и да знаеш при какви условия би го променил. Колкото повече решения възлагаме на машините, толкова по-важно е да знаем кои не бива да им възлагаме.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Учителят не е само източник на информация. Той е педагог, интелектуален авторитет, диагностик и пазител на човешкия смисъл на образованието.</a:t>
            </a:r>
          </a:p>
          <a:p>
            <a:endParaRPr/>
          </a:p>
          <a:p>
            <a:r>
              <a:t>Източници:</a:t>
            </a:r>
          </a:p>
          <a:p>
            <a:r>
              <a:t>UNESCO AI Competency Framework for Teachers: https://www.unesco.org/en/articles/ai-competency-framework-teachers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Училището на бъдещето не се определя от техниката, която притежава, а от човека, когото е способно да формира.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G" b="0" dirty="0"/>
              <a:t>Учителят изисква точност при фактите и аргументация при спорните въпроси.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Дисциплината не е просто подчинение. Тя е условие човек да може да действа свободно и отговорно.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 всяка дейност трябва да бъде интерактивна или забавна. Ученикът трябва да може да слуша, да чете продължително, да работи в тишина, да спори и да създава с други.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Професионалното образование трябва да подготвя човека не само за първата му работа, а и за промените през целия му живот.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Човекът трябва да бъде способен да служи на обществото, но образованието не трябва да го разглежда единствено като ресурс за държавата и икономиката.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Политическата воля се измерва с готовността да бъдат запазени работещите основи и променени механизмите, които не постигат заявените цели.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Най-лесно се показва закупеното устройство. Много по-трудно се показва изградената способност за мислене. Данните трябва да отварят възможности, а не да превръщат ранните резултати в присъда.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Това не са прогнози, а възможни посоки. Реалното бъдеще вероятно ще съдържа елементи от всички тях.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 е необходима една чудодейна реформа. Необходима е последователност между целите, съдържанието, преподаването, оценяването, учителите и технологиите.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Изпит без знания измерва импровизация. Изпит само върху знания измерва памет. Промяната на програмите без промяна на оценяването няма да промени преподаването.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Успехът не се измерва само с устройства, платформи, сертификати или един изпит. Основният въпрос е какъв човек напуска системата.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Финал: технологията може да предоставя информация и да решава задачи. Образованието трябва да формира човека, който преценява кое е вярно, справедливо и достойно за действие.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939466B-AB98-4502-8DDD-C804C63D4F93}"/>
              </a:ext>
            </a:extLst>
          </p:cNvPr>
          <p:cNvSpPr>
            <a:spLocks noGrp="1"/>
          </p:cNvSpPr>
          <p:nvPr/>
        </p:nvSpPr>
        <p:spPr>
          <a:xfrm>
            <a:off x="742950" y="876300"/>
            <a:ext cx="9810750" cy="1428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Образованието</a:t>
            </a:r>
          </a:p>
          <a:p>
            <a: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на бъдещето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9D05E1-15D6-4368-9817-3110F2C813E0}"/>
              </a:ext>
            </a:extLst>
          </p:cNvPr>
          <p:cNvSpPr>
            <a:spLocks noGrp="1"/>
          </p:cNvSpPr>
          <p:nvPr/>
        </p:nvSpPr>
        <p:spPr>
          <a:xfrm>
            <a:off x="762000" y="2619375"/>
            <a:ext cx="1619250" cy="66675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38B918-42BB-4728-8D26-7C825E876D21}"/>
              </a:ext>
            </a:extLst>
          </p:cNvPr>
          <p:cNvSpPr>
            <a:spLocks noGrp="1"/>
          </p:cNvSpPr>
          <p:nvPr/>
        </p:nvSpPr>
        <p:spPr>
          <a:xfrm>
            <a:off x="781050" y="2952750"/>
            <a:ext cx="8382000" cy="762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Различни гледни точки и възможна посока за България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6FC716-D537-4987-AAEC-99B438154021}"/>
              </a:ext>
            </a:extLst>
          </p:cNvPr>
          <p:cNvSpPr>
            <a:spLocks noGrp="1"/>
          </p:cNvSpPr>
          <p:nvPr/>
        </p:nvSpPr>
        <p:spPr>
          <a:xfrm>
            <a:off x="781050" y="5734050"/>
            <a:ext cx="9810750" cy="4191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350" b="0">
                <a:solidFill>
                  <a:srgbClr val="9FB3B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FB3BC"/>
                </a:solidFill>
                <a:latin typeface="Arial"/>
                <a:ea typeface="Arial"/>
                <a:cs typeface="Arial"/>
              </a:rPr>
              <a:t>Знание  Мислене  Личност  Технология</a:t>
            </a:r>
          </a:p>
        </p:txBody>
      </p:sp>
    </p:spTree>
    <p:extLst>
      <p:ext uri="{BB962C8B-B14F-4D97-AF65-F5344CB8AC3E}">
        <p14:creationId xmlns:p14="http://schemas.microsoft.com/office/powerpoint/2010/main" val="137243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C7A4B5-6D15-4ABE-B144-DB7E73206378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Първият въпрос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C430A9-472A-440B-9FF2-45C4C9C38C3D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E0A8ED-D67F-4851-B4B7-E0A22FBE166C}"/>
              </a:ext>
            </a:extLst>
          </p:cNvPr>
          <p:cNvSpPr>
            <a:spLocks noGrp="1"/>
          </p:cNvSpPr>
          <p:nvPr/>
        </p:nvSpPr>
        <p:spPr>
          <a:xfrm>
            <a:off x="876300" y="1695450"/>
            <a:ext cx="10287000" cy="11239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360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Какво означава</a:t>
            </a:r>
          </a:p>
          <a:p>
            <a:pPr>
              <a:defRPr sz="360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да бъдеш образован?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6001CA-9E5E-48AB-B831-0FA68C3019DE}"/>
              </a:ext>
            </a:extLst>
          </p:cNvPr>
          <p:cNvSpPr>
            <a:spLocks noGrp="1"/>
          </p:cNvSpPr>
          <p:nvPr/>
        </p:nvSpPr>
        <p:spPr>
          <a:xfrm>
            <a:off x="895350" y="3524250"/>
            <a:ext cx="9525000" cy="8763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Достъпът до информация не е равен на образование.</a:t>
            </a:r>
          </a:p>
        </p:txBody>
      </p:sp>
    </p:spTree>
    <p:extLst>
      <p:ext uri="{BB962C8B-B14F-4D97-AF65-F5344CB8AC3E}">
        <p14:creationId xmlns:p14="http://schemas.microsoft.com/office/powerpoint/2010/main" val="1938249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F010724-F0EA-43E1-A621-1F899E6E33CC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От данни към образование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E1E067-0639-4414-8F5C-B34710F7318C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D4BF98-EDF2-4B7F-B727-10CF61A1C143}"/>
              </a:ext>
            </a:extLst>
          </p:cNvPr>
          <p:cNvSpPr>
            <a:spLocks noGrp="1"/>
          </p:cNvSpPr>
          <p:nvPr/>
        </p:nvSpPr>
        <p:spPr>
          <a:xfrm>
            <a:off x="838200" y="1476375"/>
            <a:ext cx="285750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ДАННИ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3D02D3-366D-4B59-8BD5-A252F0C7F4D2}"/>
              </a:ext>
            </a:extLst>
          </p:cNvPr>
          <p:cNvSpPr>
            <a:spLocks noGrp="1"/>
          </p:cNvSpPr>
          <p:nvPr/>
        </p:nvSpPr>
        <p:spPr>
          <a:xfrm>
            <a:off x="4000500" y="1476375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00" b="0">
                <a:solidFill>
                  <a:srgbClr val="C9D4D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9D4D8"/>
                </a:solidFill>
                <a:latin typeface="Arial"/>
                <a:ea typeface="Arial"/>
                <a:cs typeface="Arial"/>
              </a:rPr>
              <a:t>сурови знаци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8C7C2F-6DB0-4CE1-9090-45A7D17F0633}"/>
              </a:ext>
            </a:extLst>
          </p:cNvPr>
          <p:cNvSpPr>
            <a:spLocks noGrp="1"/>
          </p:cNvSpPr>
          <p:nvPr/>
        </p:nvSpPr>
        <p:spPr>
          <a:xfrm>
            <a:off x="838200" y="2371725"/>
            <a:ext cx="285750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ИНФОРМАЦИЯ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0DB74E-4155-479E-8004-0585F4E49796}"/>
              </a:ext>
            </a:extLst>
          </p:cNvPr>
          <p:cNvSpPr>
            <a:spLocks noGrp="1"/>
          </p:cNvSpPr>
          <p:nvPr/>
        </p:nvSpPr>
        <p:spPr>
          <a:xfrm>
            <a:off x="4000500" y="2371725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00" b="0">
                <a:solidFill>
                  <a:srgbClr val="C9D4D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9D4D8"/>
                </a:solidFill>
                <a:latin typeface="Arial"/>
                <a:ea typeface="Arial"/>
                <a:cs typeface="Arial"/>
              </a:rPr>
              <a:t>подреден смисъл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32FC46-4840-4741-91DB-6EA99A2A8DD5}"/>
              </a:ext>
            </a:extLst>
          </p:cNvPr>
          <p:cNvSpPr>
            <a:spLocks noGrp="1"/>
          </p:cNvSpPr>
          <p:nvPr/>
        </p:nvSpPr>
        <p:spPr>
          <a:xfrm>
            <a:off x="838200" y="3267075"/>
            <a:ext cx="285750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ЗНАНИЕ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18EA93-A1F3-4438-9CC0-42657434B8D3}"/>
              </a:ext>
            </a:extLst>
          </p:cNvPr>
          <p:cNvSpPr>
            <a:spLocks noGrp="1"/>
          </p:cNvSpPr>
          <p:nvPr/>
        </p:nvSpPr>
        <p:spPr>
          <a:xfrm>
            <a:off x="4000500" y="3267075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00" b="0">
                <a:solidFill>
                  <a:srgbClr val="C9D4D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9D4D8"/>
                </a:solidFill>
                <a:latin typeface="Arial"/>
                <a:ea typeface="Arial"/>
                <a:cs typeface="Arial"/>
              </a:rPr>
              <a:t>разбрани връзки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E72EF1-7E43-4800-9C99-E6DE05B78D68}"/>
              </a:ext>
            </a:extLst>
          </p:cNvPr>
          <p:cNvSpPr>
            <a:spLocks noGrp="1"/>
          </p:cNvSpPr>
          <p:nvPr/>
        </p:nvSpPr>
        <p:spPr>
          <a:xfrm>
            <a:off x="838200" y="4162425"/>
            <a:ext cx="285750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РАЗБИРАНЕ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9066C3-6DCA-41A1-AA74-55AB73F88B05}"/>
              </a:ext>
            </a:extLst>
          </p:cNvPr>
          <p:cNvSpPr>
            <a:spLocks noGrp="1"/>
          </p:cNvSpPr>
          <p:nvPr/>
        </p:nvSpPr>
        <p:spPr>
          <a:xfrm>
            <a:off x="4000500" y="4162425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00" b="0">
                <a:solidFill>
                  <a:srgbClr val="C9D4D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9D4D8"/>
                </a:solidFill>
                <a:latin typeface="Arial"/>
                <a:ea typeface="Arial"/>
                <a:cs typeface="Arial"/>
              </a:rPr>
              <a:t>преценка и приложение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23A986-B2CB-4DFD-9A19-F86EB512FCC1}"/>
              </a:ext>
            </a:extLst>
          </p:cNvPr>
          <p:cNvSpPr>
            <a:spLocks noGrp="1"/>
          </p:cNvSpPr>
          <p:nvPr/>
        </p:nvSpPr>
        <p:spPr>
          <a:xfrm>
            <a:off x="838200" y="5057775"/>
            <a:ext cx="285750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ОБРАЗОВАНИЕ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5EE5CD-DBCB-487C-8F14-5399800A7B85}"/>
              </a:ext>
            </a:extLst>
          </p:cNvPr>
          <p:cNvSpPr>
            <a:spLocks noGrp="1"/>
          </p:cNvSpPr>
          <p:nvPr/>
        </p:nvSpPr>
        <p:spPr>
          <a:xfrm>
            <a:off x="4000500" y="5057775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00" b="0">
                <a:solidFill>
                  <a:srgbClr val="C9D4D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9D4D8"/>
                </a:solidFill>
                <a:latin typeface="Arial"/>
                <a:ea typeface="Arial"/>
                <a:cs typeface="Arial"/>
              </a:rPr>
              <a:t>личност и отговорност</a:t>
            </a:r>
          </a:p>
        </p:txBody>
      </p:sp>
    </p:spTree>
    <p:extLst>
      <p:ext uri="{BB962C8B-B14F-4D97-AF65-F5344CB8AC3E}">
        <p14:creationId xmlns:p14="http://schemas.microsoft.com/office/powerpoint/2010/main" val="145086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36A953-D29C-444B-8B37-2A4D0821C66E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Образованието формира личност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57EF39-F082-4447-9930-B983AD21D668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D3685C-2739-4E88-BF30-E57949C59606}"/>
              </a:ext>
            </a:extLst>
          </p:cNvPr>
          <p:cNvSpPr>
            <a:spLocks noGrp="1"/>
          </p:cNvSpPr>
          <p:nvPr/>
        </p:nvSpPr>
        <p:spPr>
          <a:xfrm>
            <a:off x="838200" y="1504950"/>
            <a:ext cx="4762500" cy="5524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7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Индивидуално развитие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21AE6A-1D5B-4364-A498-A8E1071B686E}"/>
              </a:ext>
            </a:extLst>
          </p:cNvPr>
          <p:cNvSpPr>
            <a:spLocks noGrp="1"/>
          </p:cNvSpPr>
          <p:nvPr/>
        </p:nvSpPr>
        <p:spPr>
          <a:xfrm>
            <a:off x="838200" y="2190750"/>
            <a:ext cx="4762500" cy="2333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Знания и способности</a:t>
            </a:r>
          </a:p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Самостоятелна преценка</a:t>
            </a:r>
          </a:p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Характер и самодисциплина</a:t>
            </a:r>
          </a:p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Свобода и отговорност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664029-9369-46F3-9D83-D81C41510EFB}"/>
              </a:ext>
            </a:extLst>
          </p:cNvPr>
          <p:cNvSpPr>
            <a:spLocks noGrp="1"/>
          </p:cNvSpPr>
          <p:nvPr/>
        </p:nvSpPr>
        <p:spPr>
          <a:xfrm>
            <a:off x="6572250" y="1504950"/>
            <a:ext cx="4762500" cy="5524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7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Социална роля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9B34FE-D4CE-4E15-AABB-B6712E71FDDA}"/>
              </a:ext>
            </a:extLst>
          </p:cNvPr>
          <p:cNvSpPr>
            <a:spLocks noGrp="1"/>
          </p:cNvSpPr>
          <p:nvPr/>
        </p:nvSpPr>
        <p:spPr>
          <a:xfrm>
            <a:off x="6572250" y="2190750"/>
            <a:ext cx="4762500" cy="2333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Обща култура</a:t>
            </a:r>
          </a:p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Живот с другите</a:t>
            </a:r>
          </a:p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Гражданско участие</a:t>
            </a:r>
          </a:p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Принадлежност към общност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743D7A-7284-417C-BE35-E0142F902E78}"/>
              </a:ext>
            </a:extLst>
          </p:cNvPr>
          <p:cNvSpPr>
            <a:spLocks noGrp="1"/>
          </p:cNvSpPr>
          <p:nvPr/>
        </p:nvSpPr>
        <p:spPr>
          <a:xfrm>
            <a:off x="1047750" y="5381625"/>
            <a:ext cx="10096500" cy="5905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8493D"/>
                </a:solidFill>
                <a:latin typeface="Arial"/>
                <a:ea typeface="Arial"/>
                <a:cs typeface="Arial"/>
              </a:rPr>
              <a:t>Училището разширява личността отвъд нейните настоящи интереси.</a:t>
            </a:r>
          </a:p>
        </p:txBody>
      </p:sp>
    </p:spTree>
    <p:extLst>
      <p:ext uri="{BB962C8B-B14F-4D97-AF65-F5344CB8AC3E}">
        <p14:creationId xmlns:p14="http://schemas.microsoft.com/office/powerpoint/2010/main" val="261068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F9D7C5E-244D-4A74-BFFA-FE7E718E93AB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Четири равнища на образованието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D4FC25-6543-44EE-A36E-9B6297A0F7AB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298332-297D-422D-A747-D0DE10BC53DE}"/>
              </a:ext>
            </a:extLst>
          </p:cNvPr>
          <p:cNvSpPr>
            <a:spLocks noGrp="1"/>
          </p:cNvSpPr>
          <p:nvPr/>
        </p:nvSpPr>
        <p:spPr>
          <a:xfrm>
            <a:off x="781050" y="13811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695EF7-4926-408B-B84B-176DFD48221F}"/>
              </a:ext>
            </a:extLst>
          </p:cNvPr>
          <p:cNvSpPr>
            <a:spLocks noGrp="1"/>
          </p:cNvSpPr>
          <p:nvPr/>
        </p:nvSpPr>
        <p:spPr>
          <a:xfrm>
            <a:off x="1571625" y="1381125"/>
            <a:ext cx="333375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Ценност и общество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CD9718-50CD-4DF7-89A8-A7AECD10D20C}"/>
              </a:ext>
            </a:extLst>
          </p:cNvPr>
          <p:cNvSpPr>
            <a:spLocks noGrp="1"/>
          </p:cNvSpPr>
          <p:nvPr/>
        </p:nvSpPr>
        <p:spPr>
          <a:xfrm>
            <a:off x="5095875" y="1381125"/>
            <a:ext cx="590550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725" b="0">
                <a:solidFill>
                  <a:srgbClr val="5F6B7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F6B70"/>
                </a:solidFill>
                <a:latin typeface="Arial"/>
                <a:ea typeface="Arial"/>
                <a:cs typeface="Arial"/>
              </a:rPr>
              <a:t>Какъв човек искаме да формираме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A84FE1-71FC-4088-BCDE-94CD92EEF536}"/>
              </a:ext>
            </a:extLst>
          </p:cNvPr>
          <p:cNvSpPr>
            <a:spLocks noGrp="1"/>
          </p:cNvSpPr>
          <p:nvPr/>
        </p:nvSpPr>
        <p:spPr>
          <a:xfrm>
            <a:off x="781050" y="24479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F06857-CA87-4CB5-92B1-91DE1756CC01}"/>
              </a:ext>
            </a:extLst>
          </p:cNvPr>
          <p:cNvSpPr>
            <a:spLocks noGrp="1"/>
          </p:cNvSpPr>
          <p:nvPr/>
        </p:nvSpPr>
        <p:spPr>
          <a:xfrm>
            <a:off x="1571625" y="2447925"/>
            <a:ext cx="333375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Държава и институции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0524C6-B674-4840-9E44-AAED674950E5}"/>
              </a:ext>
            </a:extLst>
          </p:cNvPr>
          <p:cNvSpPr>
            <a:spLocks noGrp="1"/>
          </p:cNvSpPr>
          <p:nvPr/>
        </p:nvSpPr>
        <p:spPr>
          <a:xfrm>
            <a:off x="5095875" y="2447925"/>
            <a:ext cx="590550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725" b="0">
                <a:solidFill>
                  <a:srgbClr val="5F6B7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F6B70"/>
                </a:solidFill>
                <a:latin typeface="Arial"/>
                <a:ea typeface="Arial"/>
                <a:cs typeface="Arial"/>
              </a:rPr>
              <a:t>Как целта става закон и политика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C5B0D4-D4D8-45F7-836F-619F2A5AF694}"/>
              </a:ext>
            </a:extLst>
          </p:cNvPr>
          <p:cNvSpPr>
            <a:spLocks noGrp="1"/>
          </p:cNvSpPr>
          <p:nvPr/>
        </p:nvSpPr>
        <p:spPr>
          <a:xfrm>
            <a:off x="781050" y="35147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FC3D1E-1A9F-42E8-A441-BC08DF6E675F}"/>
              </a:ext>
            </a:extLst>
          </p:cNvPr>
          <p:cNvSpPr>
            <a:spLocks noGrp="1"/>
          </p:cNvSpPr>
          <p:nvPr/>
        </p:nvSpPr>
        <p:spPr>
          <a:xfrm>
            <a:off x="1571625" y="3514725"/>
            <a:ext cx="333375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Педагогика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B1BE16-6F6B-40B2-98DD-336B9DB80678}"/>
              </a:ext>
            </a:extLst>
          </p:cNvPr>
          <p:cNvSpPr>
            <a:spLocks noGrp="1"/>
          </p:cNvSpPr>
          <p:nvPr/>
        </p:nvSpPr>
        <p:spPr>
          <a:xfrm>
            <a:off x="5095875" y="3514725"/>
            <a:ext cx="590550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725" b="0">
                <a:solidFill>
                  <a:srgbClr val="5F6B7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F6B70"/>
                </a:solidFill>
                <a:latin typeface="Arial"/>
                <a:ea typeface="Arial"/>
                <a:cs typeface="Arial"/>
              </a:rPr>
              <a:t>Как се изграждат способности и характер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381C1A-2397-41D6-96FE-74D262E9BA22}"/>
              </a:ext>
            </a:extLst>
          </p:cNvPr>
          <p:cNvSpPr>
            <a:spLocks noGrp="1"/>
          </p:cNvSpPr>
          <p:nvPr/>
        </p:nvSpPr>
        <p:spPr>
          <a:xfrm>
            <a:off x="781050" y="45815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A4DD7F-0701-4CDF-87AE-8C9E93BF8BEE}"/>
              </a:ext>
            </a:extLst>
          </p:cNvPr>
          <p:cNvSpPr>
            <a:spLocks noGrp="1"/>
          </p:cNvSpPr>
          <p:nvPr/>
        </p:nvSpPr>
        <p:spPr>
          <a:xfrm>
            <a:off x="1571625" y="4581525"/>
            <a:ext cx="333375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Технология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72EBCD-EC0D-4832-BEF9-98E109ACA7CE}"/>
              </a:ext>
            </a:extLst>
          </p:cNvPr>
          <p:cNvSpPr>
            <a:spLocks noGrp="1"/>
          </p:cNvSpPr>
          <p:nvPr/>
        </p:nvSpPr>
        <p:spPr>
          <a:xfrm>
            <a:off x="5095875" y="4581525"/>
            <a:ext cx="5905500" cy="4572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725" b="0">
                <a:solidFill>
                  <a:srgbClr val="5F6B7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F6B70"/>
                </a:solidFill>
                <a:latin typeface="Arial"/>
                <a:ea typeface="Arial"/>
                <a:cs typeface="Arial"/>
              </a:rPr>
              <a:t>С какви инструменти подпомагаме процеса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ACCD91-0724-424A-B282-D49439FEDD19}"/>
              </a:ext>
            </a:extLst>
          </p:cNvPr>
          <p:cNvSpPr>
            <a:spLocks noGrp="1"/>
          </p:cNvSpPr>
          <p:nvPr/>
        </p:nvSpPr>
        <p:spPr>
          <a:xfrm>
            <a:off x="1571625" y="5810250"/>
            <a:ext cx="9048750" cy="381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0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Редът не може да бъде обърнат.</a:t>
            </a:r>
          </a:p>
        </p:txBody>
      </p:sp>
    </p:spTree>
    <p:extLst>
      <p:ext uri="{BB962C8B-B14F-4D97-AF65-F5344CB8AC3E}">
        <p14:creationId xmlns:p14="http://schemas.microsoft.com/office/powerpoint/2010/main" val="179487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AA5FC1A-7083-423A-9626-9493916B5E3D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Българското образование днес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C7032A-628D-4635-A9E4-04102A26A3C8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EA3299-C805-4CCD-BC3A-663BB344861A}"/>
              </a:ext>
            </a:extLst>
          </p:cNvPr>
          <p:cNvSpPr>
            <a:spLocks noGrp="1"/>
          </p:cNvSpPr>
          <p:nvPr/>
        </p:nvSpPr>
        <p:spPr>
          <a:xfrm>
            <a:off x="666750" y="1409700"/>
            <a:ext cx="333375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E5572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Организация на системата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3F1EEE-58D7-42D5-85F0-DF916415A7D5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171450" cy="285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C6943D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38B5F3-B6F5-4B9C-A912-BD76A44498FA}"/>
              </a:ext>
            </a:extLst>
          </p:cNvPr>
          <p:cNvSpPr>
            <a:spLocks noGrp="1"/>
          </p:cNvSpPr>
          <p:nvPr/>
        </p:nvSpPr>
        <p:spPr>
          <a:xfrm>
            <a:off x="971550" y="1952625"/>
            <a:ext cx="3000375" cy="5524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Централно зададени стандарти и програми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FF1542-12EE-4E80-93EE-4A92517EA2B3}"/>
              </a:ext>
            </a:extLst>
          </p:cNvPr>
          <p:cNvSpPr>
            <a:spLocks noGrp="1"/>
          </p:cNvSpPr>
          <p:nvPr/>
        </p:nvSpPr>
        <p:spPr>
          <a:xfrm>
            <a:off x="685800" y="2676525"/>
            <a:ext cx="171450" cy="285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C6943D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7F19B4-94CF-4C9D-A978-E1A6AE3B0681}"/>
              </a:ext>
            </a:extLst>
          </p:cNvPr>
          <p:cNvSpPr>
            <a:spLocks noGrp="1"/>
          </p:cNvSpPr>
          <p:nvPr/>
        </p:nvSpPr>
        <p:spPr>
          <a:xfrm>
            <a:off x="971550" y="2676525"/>
            <a:ext cx="3000375" cy="5524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Предметна и възрастова организация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3D639A-0AE6-4D01-83D8-A92B379E1CC8}"/>
              </a:ext>
            </a:extLst>
          </p:cNvPr>
          <p:cNvSpPr>
            <a:spLocks noGrp="1"/>
          </p:cNvSpPr>
          <p:nvPr/>
        </p:nvSpPr>
        <p:spPr>
          <a:xfrm>
            <a:off x="685800" y="3400425"/>
            <a:ext cx="171450" cy="285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C6943D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92D058-8577-4E07-8F3D-47C977361C67}"/>
              </a:ext>
            </a:extLst>
          </p:cNvPr>
          <p:cNvSpPr>
            <a:spLocks noGrp="1"/>
          </p:cNvSpPr>
          <p:nvPr/>
        </p:nvSpPr>
        <p:spPr>
          <a:xfrm>
            <a:off x="971550" y="3400425"/>
            <a:ext cx="3000375" cy="5524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Силна селекция след VII клас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3EFFA3-D1BD-446B-85CB-E34D7831DEF4}"/>
              </a:ext>
            </a:extLst>
          </p:cNvPr>
          <p:cNvSpPr>
            <a:spLocks noGrp="1"/>
          </p:cNvSpPr>
          <p:nvPr/>
        </p:nvSpPr>
        <p:spPr>
          <a:xfrm>
            <a:off x="685800" y="4124325"/>
            <a:ext cx="171450" cy="285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C6943D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380737-B919-4985-A555-A7892AB18ADE}"/>
              </a:ext>
            </a:extLst>
          </p:cNvPr>
          <p:cNvSpPr>
            <a:spLocks noGrp="1"/>
          </p:cNvSpPr>
          <p:nvPr/>
        </p:nvSpPr>
        <p:spPr>
          <a:xfrm>
            <a:off x="971550" y="4124325"/>
            <a:ext cx="3000375" cy="5524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Оценяване с голяма практическа тежест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19715E-990A-4216-8641-569204F248FE}"/>
              </a:ext>
            </a:extLst>
          </p:cNvPr>
          <p:cNvSpPr>
            <a:spLocks noGrp="1"/>
          </p:cNvSpPr>
          <p:nvPr/>
        </p:nvSpPr>
        <p:spPr>
          <a:xfrm>
            <a:off x="4238625" y="1409700"/>
            <a:ext cx="2714625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E5572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Официална посока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F8BCBF-90DE-43F8-BD79-BE80DD46B900}"/>
              </a:ext>
            </a:extLst>
          </p:cNvPr>
          <p:cNvSpPr>
            <a:spLocks noGrp="1"/>
          </p:cNvSpPr>
          <p:nvPr/>
        </p:nvSpPr>
        <p:spPr>
          <a:xfrm>
            <a:off x="4238625" y="2000250"/>
            <a:ext cx="2762250" cy="25241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1575" b="0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Компетентности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1575" b="0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Приобщаване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1575" b="0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Мотивирани учители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1575" b="0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Дигитална трансформация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1575" b="0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Учене през целия живот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B6217B-DAF1-4459-937D-368A3A9CFD49}"/>
              </a:ext>
            </a:extLst>
          </p:cNvPr>
          <p:cNvSpPr>
            <a:spLocks noGrp="1"/>
          </p:cNvSpPr>
          <p:nvPr/>
        </p:nvSpPr>
        <p:spPr>
          <a:xfrm>
            <a:off x="7524750" y="1409700"/>
            <a:ext cx="40005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E5572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PISA 2025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D8CAFE-B960-4351-AF16-E01A512D2531}"/>
              </a:ext>
            </a:extLst>
          </p:cNvPr>
          <p:cNvSpPr>
            <a:spLocks noGrp="1"/>
          </p:cNvSpPr>
          <p:nvPr/>
        </p:nvSpPr>
        <p:spPr>
          <a:xfrm>
            <a:off x="7524750" y="1952625"/>
            <a:ext cx="1524000" cy="3619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F6B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F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Природни науки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60ADA9-91E6-40FF-909A-D6188EA49F94}"/>
              </a:ext>
            </a:extLst>
          </p:cNvPr>
          <p:cNvSpPr>
            <a:spLocks noGrp="1"/>
          </p:cNvSpPr>
          <p:nvPr/>
        </p:nvSpPr>
        <p:spPr>
          <a:xfrm>
            <a:off x="9048750" y="1885950"/>
            <a:ext cx="857250" cy="4953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2325" b="1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421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9A7DFF-F8FF-49A7-9E99-AD84B679253E}"/>
              </a:ext>
            </a:extLst>
          </p:cNvPr>
          <p:cNvSpPr>
            <a:spLocks noGrp="1"/>
          </p:cNvSpPr>
          <p:nvPr/>
        </p:nvSpPr>
        <p:spPr>
          <a:xfrm>
            <a:off x="9953625" y="1952625"/>
            <a:ext cx="1428750" cy="3619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1E5572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без промяна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E859D8-4635-4FDE-B985-C3E52ED621F3}"/>
              </a:ext>
            </a:extLst>
          </p:cNvPr>
          <p:cNvSpPr>
            <a:spLocks noGrp="1"/>
          </p:cNvSpPr>
          <p:nvPr/>
        </p:nvSpPr>
        <p:spPr>
          <a:xfrm>
            <a:off x="7524750" y="2409825"/>
            <a:ext cx="3857625" cy="19050"/>
          </a:xfrm>
          <a:prstGeom prst="rect">
            <a:avLst/>
          </a:prstGeom>
          <a:solidFill>
            <a:srgbClr val="D7D2C6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45D9B6-06BB-447B-A3F8-2ABF30645A55}"/>
              </a:ext>
            </a:extLst>
          </p:cNvPr>
          <p:cNvSpPr>
            <a:spLocks noGrp="1"/>
          </p:cNvSpPr>
          <p:nvPr/>
        </p:nvSpPr>
        <p:spPr>
          <a:xfrm>
            <a:off x="7524750" y="2819400"/>
            <a:ext cx="1524000" cy="3619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F6B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F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Математика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663D7E-D0B2-4646-926C-26657703329F}"/>
              </a:ext>
            </a:extLst>
          </p:cNvPr>
          <p:cNvSpPr>
            <a:spLocks noGrp="1"/>
          </p:cNvSpPr>
          <p:nvPr/>
        </p:nvSpPr>
        <p:spPr>
          <a:xfrm>
            <a:off x="9048750" y="2752725"/>
            <a:ext cx="857250" cy="4953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2325" b="1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405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8728353-7F92-4D12-9278-5D72F62DDF69}"/>
              </a:ext>
            </a:extLst>
          </p:cNvPr>
          <p:cNvSpPr>
            <a:spLocks noGrp="1"/>
          </p:cNvSpPr>
          <p:nvPr/>
        </p:nvSpPr>
        <p:spPr>
          <a:xfrm>
            <a:off x="9953625" y="2819400"/>
            <a:ext cx="1428750" cy="3619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A8493D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−12 точки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001A48-1EA8-4396-9BB5-C34ED2143781}"/>
              </a:ext>
            </a:extLst>
          </p:cNvPr>
          <p:cNvSpPr>
            <a:spLocks noGrp="1"/>
          </p:cNvSpPr>
          <p:nvPr/>
        </p:nvSpPr>
        <p:spPr>
          <a:xfrm>
            <a:off x="7524750" y="3276600"/>
            <a:ext cx="3857625" cy="19050"/>
          </a:xfrm>
          <a:prstGeom prst="rect">
            <a:avLst/>
          </a:prstGeom>
          <a:solidFill>
            <a:srgbClr val="D7D2C6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9598CD-1444-46F0-9BC9-90DA67A7F034}"/>
              </a:ext>
            </a:extLst>
          </p:cNvPr>
          <p:cNvSpPr>
            <a:spLocks noGrp="1"/>
          </p:cNvSpPr>
          <p:nvPr/>
        </p:nvSpPr>
        <p:spPr>
          <a:xfrm>
            <a:off x="7524750" y="3686175"/>
            <a:ext cx="1524000" cy="3619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F6B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F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Четене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68063C-74E6-4D19-8BC7-9D11A7B12F0B}"/>
              </a:ext>
            </a:extLst>
          </p:cNvPr>
          <p:cNvSpPr>
            <a:spLocks noGrp="1"/>
          </p:cNvSpPr>
          <p:nvPr/>
        </p:nvSpPr>
        <p:spPr>
          <a:xfrm>
            <a:off x="9048750" y="3619500"/>
            <a:ext cx="857250" cy="4953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kumimoji="0" sz="2325" b="1" i="0" u="none" strike="noStrike" kern="1200" cap="none" spc="0" normalizeH="0" baseline="0" noProof="0">
                <a:ln>
                  <a:noFill/>
                </a:ln>
                <a:solidFill>
                  <a:srgbClr val="172126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387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77A4685-1A6C-42D4-98BF-10246A1377E3}"/>
              </a:ext>
            </a:extLst>
          </p:cNvPr>
          <p:cNvSpPr>
            <a:spLocks noGrp="1"/>
          </p:cNvSpPr>
          <p:nvPr/>
        </p:nvSpPr>
        <p:spPr>
          <a:xfrm>
            <a:off x="9953625" y="3686175"/>
            <a:ext cx="1428750" cy="3619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A8493D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−17 точки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ED063E-38EE-4942-9BC7-71EF338500C3}"/>
              </a:ext>
            </a:extLst>
          </p:cNvPr>
          <p:cNvSpPr>
            <a:spLocks noGrp="1"/>
          </p:cNvSpPr>
          <p:nvPr/>
        </p:nvSpPr>
        <p:spPr>
          <a:xfrm>
            <a:off x="7524750" y="4143375"/>
            <a:ext cx="3857625" cy="19050"/>
          </a:xfrm>
          <a:prstGeom prst="rect">
            <a:avLst/>
          </a:prstGeom>
          <a:solidFill>
            <a:srgbClr val="D7D2C6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785FFD-5CC9-468F-A72D-1DFE235B1B9D}"/>
              </a:ext>
            </a:extLst>
          </p:cNvPr>
          <p:cNvSpPr>
            <a:spLocks noGrp="1"/>
          </p:cNvSpPr>
          <p:nvPr/>
        </p:nvSpPr>
        <p:spPr>
          <a:xfrm>
            <a:off x="7524750" y="4648200"/>
            <a:ext cx="3857625" cy="3619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>
                <a:solidFill>
                  <a:srgbClr val="5F6B70"/>
                </a:solidFill>
                <a:latin typeface="Arial"/>
                <a:ea typeface="Arial"/>
                <a:cs typeface="Arial"/>
              </a:defRPr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F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Промяна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5F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F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спрямо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5F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PISA 2022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EB8D85-1711-44E1-B745-6A7DD52AD670}"/>
              </a:ext>
            </a:extLst>
          </p:cNvPr>
          <p:cNvSpPr>
            <a:spLocks noGrp="1"/>
          </p:cNvSpPr>
          <p:nvPr/>
        </p:nvSpPr>
        <p:spPr>
          <a:xfrm>
            <a:off x="857250" y="54768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E5572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Проблемът е не само колко материал преминават учениците, а доколко могат да разбират и прилагат наученото.</a:t>
            </a:r>
          </a:p>
        </p:txBody>
      </p:sp>
    </p:spTree>
    <p:extLst>
      <p:ext uri="{BB962C8B-B14F-4D97-AF65-F5344CB8AC3E}">
        <p14:creationId xmlns:p14="http://schemas.microsoft.com/office/powerpoint/2010/main" val="735479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7FAEDD-53CB-4563-A584-F7C3251A2420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Намерение и механизъм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136649-64E4-4545-9C2F-0819363B2DD4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450FDC-79DC-4293-A808-D84C627C6F18}"/>
              </a:ext>
            </a:extLst>
          </p:cNvPr>
          <p:cNvSpPr>
            <a:spLocks noGrp="1"/>
          </p:cNvSpPr>
          <p:nvPr/>
        </p:nvSpPr>
        <p:spPr>
          <a:xfrm>
            <a:off x="742950" y="1524000"/>
            <a:ext cx="46672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Декларирана цел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DC30B7-A018-4639-B56D-76B176AE4FA5}"/>
              </a:ext>
            </a:extLst>
          </p:cNvPr>
          <p:cNvSpPr>
            <a:spLocks noGrp="1"/>
          </p:cNvSpPr>
          <p:nvPr/>
        </p:nvSpPr>
        <p:spPr>
          <a:xfrm>
            <a:off x="742950" y="2143125"/>
            <a:ext cx="4667250" cy="2190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Мислеща, нравствена,</a:t>
            </a:r>
          </a:p>
          <a:p>
            <a:pPr>
              <a:defRPr sz="25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социално активна</a:t>
            </a:r>
          </a:p>
          <a:p>
            <a:pPr>
              <a:defRPr sz="25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и способна личност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05CF3A-D7FE-4A5E-A241-B39DE8D6EAC0}"/>
              </a:ext>
            </a:extLst>
          </p:cNvPr>
          <p:cNvSpPr>
            <a:spLocks noGrp="1"/>
          </p:cNvSpPr>
          <p:nvPr/>
        </p:nvSpPr>
        <p:spPr>
          <a:xfrm>
            <a:off x="6572250" y="1524000"/>
            <a:ext cx="46672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Действителен механизъм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CCE556-9753-48B7-A730-BB94392091C6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667250" cy="2476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Програми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Изпити и оценки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Финансиране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Административни изисквания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B9532F-9F81-47FE-8F2C-8B4057313277}"/>
              </a:ext>
            </a:extLst>
          </p:cNvPr>
          <p:cNvSpPr>
            <a:spLocks noGrp="1"/>
          </p:cNvSpPr>
          <p:nvPr/>
        </p:nvSpPr>
        <p:spPr>
          <a:xfrm>
            <a:off x="742950" y="5572125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3EEF1"/>
                </a:solidFill>
                <a:latin typeface="Arial"/>
                <a:ea typeface="Arial"/>
                <a:cs typeface="Arial"/>
              </a:rPr>
              <a:t>Системата произвежда онова, което системно измерва и възнаграждава.</a:t>
            </a:r>
          </a:p>
        </p:txBody>
      </p:sp>
    </p:spTree>
    <p:extLst>
      <p:ext uri="{BB962C8B-B14F-4D97-AF65-F5344CB8AC3E}">
        <p14:creationId xmlns:p14="http://schemas.microsoft.com/office/powerpoint/2010/main" val="683260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CD77F5-7FFE-4440-8D4A-3F4C45DB0261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Къде се губи първоначалната цел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DDF746-0C64-41D6-835C-307E22D6470A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ED1C67-AF66-45DA-84CA-7202F3B7545E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2428875" cy="5334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Законът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BC3A31-61CE-4299-B7C8-296E217C10CB}"/>
              </a:ext>
            </a:extLst>
          </p:cNvPr>
          <p:cNvSpPr>
            <a:spLocks noGrp="1"/>
          </p:cNvSpPr>
          <p:nvPr/>
        </p:nvSpPr>
        <p:spPr>
          <a:xfrm>
            <a:off x="685800" y="2571750"/>
            <a:ext cx="2381250" cy="1143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цялостна личност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1FFD19-B3D6-4DDB-B59E-6F43A35A4750}"/>
              </a:ext>
            </a:extLst>
          </p:cNvPr>
          <p:cNvSpPr>
            <a:spLocks noGrp="1"/>
          </p:cNvSpPr>
          <p:nvPr/>
        </p:nvSpPr>
        <p:spPr>
          <a:xfrm>
            <a:off x="3133725" y="1952625"/>
            <a:ext cx="333375" cy="381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0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C6943D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93BC1A-C66B-4185-8C76-F1A289D55DC3}"/>
              </a:ext>
            </a:extLst>
          </p:cNvPr>
          <p:cNvSpPr>
            <a:spLocks noGrp="1"/>
          </p:cNvSpPr>
          <p:nvPr/>
        </p:nvSpPr>
        <p:spPr>
          <a:xfrm>
            <a:off x="3409950" y="1809750"/>
            <a:ext cx="2428875" cy="5334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Стратегията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8A2F5F-F599-4489-B006-12028CCEDDB0}"/>
              </a:ext>
            </a:extLst>
          </p:cNvPr>
          <p:cNvSpPr>
            <a:spLocks noGrp="1"/>
          </p:cNvSpPr>
          <p:nvPr/>
        </p:nvSpPr>
        <p:spPr>
          <a:xfrm>
            <a:off x="3409950" y="2571750"/>
            <a:ext cx="2381250" cy="1143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компетентности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1A129D-CB98-404F-A9FB-AF76CB4BA978}"/>
              </a:ext>
            </a:extLst>
          </p:cNvPr>
          <p:cNvSpPr>
            <a:spLocks noGrp="1"/>
          </p:cNvSpPr>
          <p:nvPr/>
        </p:nvSpPr>
        <p:spPr>
          <a:xfrm>
            <a:off x="5857875" y="1952625"/>
            <a:ext cx="333375" cy="381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0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C6943D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7BB4C5-F697-4291-94FA-4160F98D53D3}"/>
              </a:ext>
            </a:extLst>
          </p:cNvPr>
          <p:cNvSpPr>
            <a:spLocks noGrp="1"/>
          </p:cNvSpPr>
          <p:nvPr/>
        </p:nvSpPr>
        <p:spPr>
          <a:xfrm>
            <a:off x="6134100" y="1809750"/>
            <a:ext cx="2428875" cy="5334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8493D"/>
                </a:solidFill>
                <a:latin typeface="Arial"/>
                <a:ea typeface="Arial"/>
                <a:cs typeface="Arial"/>
              </a:rPr>
              <a:t>Програмата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5C474B-57A6-4800-BAEF-6DCA0BAB2D4F}"/>
              </a:ext>
            </a:extLst>
          </p:cNvPr>
          <p:cNvSpPr>
            <a:spLocks noGrp="1"/>
          </p:cNvSpPr>
          <p:nvPr/>
        </p:nvSpPr>
        <p:spPr>
          <a:xfrm>
            <a:off x="6134100" y="2571750"/>
            <a:ext cx="2381250" cy="1143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покриване на съдържание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42CA7D-4ED1-4C9B-961B-641DBF7C859F}"/>
              </a:ext>
            </a:extLst>
          </p:cNvPr>
          <p:cNvSpPr>
            <a:spLocks noGrp="1"/>
          </p:cNvSpPr>
          <p:nvPr/>
        </p:nvSpPr>
        <p:spPr>
          <a:xfrm>
            <a:off x="8582025" y="1952625"/>
            <a:ext cx="333375" cy="381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0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C6943D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20A57D-5E63-4828-B7DC-BC4ED30B8103}"/>
              </a:ext>
            </a:extLst>
          </p:cNvPr>
          <p:cNvSpPr>
            <a:spLocks noGrp="1"/>
          </p:cNvSpPr>
          <p:nvPr/>
        </p:nvSpPr>
        <p:spPr>
          <a:xfrm>
            <a:off x="8858250" y="1809750"/>
            <a:ext cx="2428875" cy="5334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8493D"/>
                </a:solidFill>
                <a:latin typeface="Arial"/>
                <a:ea typeface="Arial"/>
                <a:cs typeface="Arial"/>
              </a:rPr>
              <a:t>Изпитът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16DEEB-D3CF-43E4-80A7-37A97F77637A}"/>
              </a:ext>
            </a:extLst>
          </p:cNvPr>
          <p:cNvSpPr>
            <a:spLocks noGrp="1"/>
          </p:cNvSpPr>
          <p:nvPr/>
        </p:nvSpPr>
        <p:spPr>
          <a:xfrm>
            <a:off x="8858250" y="2571750"/>
            <a:ext cx="2381250" cy="1143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измерим резултат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B50693-79E7-4594-8E5D-FD5330FF066E}"/>
              </a:ext>
            </a:extLst>
          </p:cNvPr>
          <p:cNvSpPr>
            <a:spLocks noGrp="1"/>
          </p:cNvSpPr>
          <p:nvPr/>
        </p:nvSpPr>
        <p:spPr>
          <a:xfrm>
            <a:off x="1000125" y="4857750"/>
            <a:ext cx="10191750" cy="762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Когато </a:t>
            </a:r>
            <a:r>
              <a:rPr sz="2100" b="1" dirty="0" err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училището</a:t>
            </a:r>
            <a:r>
              <a:rPr sz="2100" b="1" dirty="0">
                <a:solidFill>
                  <a:srgbClr val="172126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оценява</a:t>
            </a:r>
            <a:r>
              <a:rPr sz="2100" b="1" dirty="0">
                <a:solidFill>
                  <a:srgbClr val="172126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предимно</a:t>
            </a:r>
            <a:r>
              <a:rPr sz="2100" b="1" dirty="0">
                <a:solidFill>
                  <a:srgbClr val="172126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възпроизвеждането</a:t>
            </a:r>
            <a:r>
              <a:rPr sz="2100" b="1" dirty="0">
                <a:solidFill>
                  <a:srgbClr val="172126"/>
                </a:solidFill>
                <a:latin typeface="Arial"/>
                <a:ea typeface="Arial"/>
                <a:cs typeface="Arial"/>
              </a:rPr>
              <a:t>, </a:t>
            </a:r>
            <a:r>
              <a:rPr sz="2100" b="1" dirty="0" err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то</a:t>
            </a:r>
            <a:r>
              <a:rPr sz="2100" b="1" dirty="0">
                <a:solidFill>
                  <a:srgbClr val="172126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неволно</a:t>
            </a:r>
            <a:r>
              <a:rPr sz="2100" b="1" dirty="0">
                <a:solidFill>
                  <a:srgbClr val="172126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насърчава</a:t>
            </a:r>
            <a:r>
              <a:rPr sz="2100" b="1" dirty="0">
                <a:solidFill>
                  <a:srgbClr val="172126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интелектуална</a:t>
            </a:r>
            <a:r>
              <a:rPr sz="2100" b="1" dirty="0">
                <a:solidFill>
                  <a:srgbClr val="172126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 err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зависимост</a:t>
            </a:r>
            <a:r>
              <a:rPr sz="2100" b="1" dirty="0">
                <a:solidFill>
                  <a:srgbClr val="172126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4908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14426B-0B92-42E4-B773-C0605D2EAEA0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Философски модели на образование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44DA3C-2BC9-46F7-8CD1-918A4AE844E5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A66359-EC4D-4423-8D53-6C79CA3198C3}"/>
              </a:ext>
            </a:extLst>
          </p:cNvPr>
          <p:cNvSpPr>
            <a:spLocks noGrp="1"/>
          </p:cNvSpPr>
          <p:nvPr/>
        </p:nvSpPr>
        <p:spPr>
          <a:xfrm>
            <a:off x="857250" y="1381125"/>
            <a:ext cx="47625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72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Какво съхраняваме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0FED9A-7D3A-4B5C-9606-1881DC3B27CF}"/>
              </a:ext>
            </a:extLst>
          </p:cNvPr>
          <p:cNvSpPr>
            <a:spLocks noGrp="1"/>
          </p:cNvSpPr>
          <p:nvPr/>
        </p:nvSpPr>
        <p:spPr>
          <a:xfrm>
            <a:off x="857250" y="200025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B4DF42-57A5-4AF6-A798-09F2761EB631}"/>
              </a:ext>
            </a:extLst>
          </p:cNvPr>
          <p:cNvSpPr>
            <a:spLocks noGrp="1"/>
          </p:cNvSpPr>
          <p:nvPr/>
        </p:nvSpPr>
        <p:spPr>
          <a:xfrm>
            <a:off x="1181100" y="2000250"/>
            <a:ext cx="4438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Енциклопедичен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8B592F-B210-44CA-AD0C-BA971B88D3D2}"/>
              </a:ext>
            </a:extLst>
          </p:cNvPr>
          <p:cNvSpPr>
            <a:spLocks noGrp="1"/>
          </p:cNvSpPr>
          <p:nvPr/>
        </p:nvSpPr>
        <p:spPr>
          <a:xfrm>
            <a:off x="857250" y="264795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F12DDD-AED7-41B2-9759-74FE09439B78}"/>
              </a:ext>
            </a:extLst>
          </p:cNvPr>
          <p:cNvSpPr>
            <a:spLocks noGrp="1"/>
          </p:cNvSpPr>
          <p:nvPr/>
        </p:nvSpPr>
        <p:spPr>
          <a:xfrm>
            <a:off x="1181100" y="2647950"/>
            <a:ext cx="4438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Хуманистичен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9C306D-456B-46B5-8B12-F25061E3EC2D}"/>
              </a:ext>
            </a:extLst>
          </p:cNvPr>
          <p:cNvSpPr>
            <a:spLocks noGrp="1"/>
          </p:cNvSpPr>
          <p:nvPr/>
        </p:nvSpPr>
        <p:spPr>
          <a:xfrm>
            <a:off x="857250" y="329565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7EF82C-C057-4C3D-BA96-27A072BFC305}"/>
              </a:ext>
            </a:extLst>
          </p:cNvPr>
          <p:cNvSpPr>
            <a:spLocks noGrp="1"/>
          </p:cNvSpPr>
          <p:nvPr/>
        </p:nvSpPr>
        <p:spPr>
          <a:xfrm>
            <a:off x="1181100" y="3295650"/>
            <a:ext cx="4438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Възпитателен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B8F78F-B345-44FA-8020-10D40CBE774E}"/>
              </a:ext>
            </a:extLst>
          </p:cNvPr>
          <p:cNvSpPr>
            <a:spLocks noGrp="1"/>
          </p:cNvSpPr>
          <p:nvPr/>
        </p:nvSpPr>
        <p:spPr>
          <a:xfrm>
            <a:off x="6572250" y="1381125"/>
            <a:ext cx="47625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72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Какво развиваме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22BB4C-F5BB-427D-85AA-45946505C196}"/>
              </a:ext>
            </a:extLst>
          </p:cNvPr>
          <p:cNvSpPr>
            <a:spLocks noGrp="1"/>
          </p:cNvSpPr>
          <p:nvPr/>
        </p:nvSpPr>
        <p:spPr>
          <a:xfrm>
            <a:off x="6572250" y="200025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7C134-9C9A-4C87-A3AC-C50905A479AA}"/>
              </a:ext>
            </a:extLst>
          </p:cNvPr>
          <p:cNvSpPr>
            <a:spLocks noGrp="1"/>
          </p:cNvSpPr>
          <p:nvPr/>
        </p:nvSpPr>
        <p:spPr>
          <a:xfrm>
            <a:off x="6896100" y="2000250"/>
            <a:ext cx="4438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Прогресивен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109B70-7651-4BC4-9629-A13851D6F58A}"/>
              </a:ext>
            </a:extLst>
          </p:cNvPr>
          <p:cNvSpPr>
            <a:spLocks noGrp="1"/>
          </p:cNvSpPr>
          <p:nvPr/>
        </p:nvSpPr>
        <p:spPr>
          <a:xfrm>
            <a:off x="6572250" y="264795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E6AF09-2EC8-467A-8161-9B28BC4865B1}"/>
              </a:ext>
            </a:extLst>
          </p:cNvPr>
          <p:cNvSpPr>
            <a:spLocks noGrp="1"/>
          </p:cNvSpPr>
          <p:nvPr/>
        </p:nvSpPr>
        <p:spPr>
          <a:xfrm>
            <a:off x="6896100" y="2647950"/>
            <a:ext cx="4438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Професионален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4C60C1-EF47-457C-865E-C3CBBFE3BB7C}"/>
              </a:ext>
            </a:extLst>
          </p:cNvPr>
          <p:cNvSpPr>
            <a:spLocks noGrp="1"/>
          </p:cNvSpPr>
          <p:nvPr/>
        </p:nvSpPr>
        <p:spPr>
          <a:xfrm>
            <a:off x="6572250" y="329565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B58CF4-1853-4C1F-BB77-6DBFEA78B48F}"/>
              </a:ext>
            </a:extLst>
          </p:cNvPr>
          <p:cNvSpPr>
            <a:spLocks noGrp="1"/>
          </p:cNvSpPr>
          <p:nvPr/>
        </p:nvSpPr>
        <p:spPr>
          <a:xfrm>
            <a:off x="6896100" y="3295650"/>
            <a:ext cx="4438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Технологичен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C3574D-F121-40DD-A538-1428D65CE11F}"/>
              </a:ext>
            </a:extLst>
          </p:cNvPr>
          <p:cNvSpPr>
            <a:spLocks noGrp="1"/>
          </p:cNvSpPr>
          <p:nvPr/>
        </p:nvSpPr>
        <p:spPr>
          <a:xfrm>
            <a:off x="1000125" y="5619750"/>
            <a:ext cx="101917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Целта е образование за интелектуална самостоятелност.</a:t>
            </a:r>
          </a:p>
        </p:txBody>
      </p:sp>
    </p:spTree>
    <p:extLst>
      <p:ext uri="{BB962C8B-B14F-4D97-AF65-F5344CB8AC3E}">
        <p14:creationId xmlns:p14="http://schemas.microsoft.com/office/powerpoint/2010/main" val="2089997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AB2B6BD-CC5F-4256-BEF0-3D6B10790300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Претоварената програма и учебникът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D92E04-A4F3-4A3A-A124-F81E692E0277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00C1A7-D3AE-4DC4-A943-961B3C4EF44F}"/>
              </a:ext>
            </a:extLst>
          </p:cNvPr>
          <p:cNvSpPr>
            <a:spLocks noGrp="1"/>
          </p:cNvSpPr>
          <p:nvPr/>
        </p:nvSpPr>
        <p:spPr>
          <a:xfrm>
            <a:off x="809625" y="1524000"/>
            <a:ext cx="4857750" cy="571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Програмата изисква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DA6088-414B-403F-9894-681A4A9349EB}"/>
              </a:ext>
            </a:extLst>
          </p:cNvPr>
          <p:cNvSpPr>
            <a:spLocks noGrp="1"/>
          </p:cNvSpPr>
          <p:nvPr/>
        </p:nvSpPr>
        <p:spPr>
          <a:xfrm>
            <a:off x="809625" y="2190750"/>
            <a:ext cx="4857750" cy="2190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Повече теми</a:t>
            </a:r>
          </a:p>
          <a:p>
            <a:pPr>
              <a:defRPr sz="22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По-бързо преминаване</a:t>
            </a:r>
          </a:p>
          <a:p>
            <a:pPr>
              <a:defRPr sz="22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Покриване на съдържание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D70853-E225-45E5-A07B-9026510297FD}"/>
              </a:ext>
            </a:extLst>
          </p:cNvPr>
          <p:cNvSpPr>
            <a:spLocks noGrp="1"/>
          </p:cNvSpPr>
          <p:nvPr/>
        </p:nvSpPr>
        <p:spPr>
          <a:xfrm>
            <a:off x="6572250" y="1524000"/>
            <a:ext cx="4857750" cy="571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Ученето изисква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768790-8A6E-4F10-9CFA-DB633A2D99A6}"/>
              </a:ext>
            </a:extLst>
          </p:cNvPr>
          <p:cNvSpPr>
            <a:spLocks noGrp="1"/>
          </p:cNvSpPr>
          <p:nvPr/>
        </p:nvSpPr>
        <p:spPr>
          <a:xfrm>
            <a:off x="6572250" y="2190750"/>
            <a:ext cx="4857750" cy="2190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Време за разбиране</a:t>
            </a:r>
          </a:p>
          <a:p>
            <a:pPr>
              <a:defRPr sz="22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Връзки между знанията</a:t>
            </a:r>
          </a:p>
          <a:p>
            <a:pPr>
              <a:defRPr sz="22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Приложение и корекция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5B48DC-80C9-4AA0-8EB7-C5F8A74BAF8A}"/>
              </a:ext>
            </a:extLst>
          </p:cNvPr>
          <p:cNvSpPr>
            <a:spLocks noGrp="1"/>
          </p:cNvSpPr>
          <p:nvPr/>
        </p:nvSpPr>
        <p:spPr>
          <a:xfrm>
            <a:off x="952500" y="5334000"/>
            <a:ext cx="10287000" cy="685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75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A8493D"/>
                </a:solidFill>
                <a:latin typeface="Arial"/>
                <a:ea typeface="Arial"/>
                <a:cs typeface="Arial"/>
              </a:rPr>
              <a:t>Повече съдържание не означава непременно по-дълбоко образование.</a:t>
            </a:r>
          </a:p>
        </p:txBody>
      </p:sp>
    </p:spTree>
    <p:extLst>
      <p:ext uri="{BB962C8B-B14F-4D97-AF65-F5344CB8AC3E}">
        <p14:creationId xmlns:p14="http://schemas.microsoft.com/office/powerpoint/2010/main" val="1681334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4446A2-9AEE-4A09-B0BF-177997F844E3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Оценка и обратна връзка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9C7AAA-B1A4-4149-BA1C-597895164A51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0FF202-4B89-447D-86FA-2BB6C61D6DE5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4953000" cy="571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Оценката констатира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5953B9-B283-4A3D-9F6D-0770C2F378AD}"/>
              </a:ext>
            </a:extLst>
          </p:cNvPr>
          <p:cNvSpPr>
            <a:spLocks noGrp="1"/>
          </p:cNvSpPr>
          <p:nvPr/>
        </p:nvSpPr>
        <p:spPr>
          <a:xfrm>
            <a:off x="762000" y="2333625"/>
            <a:ext cx="4953000" cy="1905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Колко получих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Къде се намирам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Как изглежда резултатът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C661B6-6AC8-464E-95D9-A3F5B23E36CA}"/>
              </a:ext>
            </a:extLst>
          </p:cNvPr>
          <p:cNvSpPr>
            <a:spLocks noGrp="1"/>
          </p:cNvSpPr>
          <p:nvPr/>
        </p:nvSpPr>
        <p:spPr>
          <a:xfrm>
            <a:off x="6572250" y="1571625"/>
            <a:ext cx="4857750" cy="571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Обратната връзка променя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5992C7-B561-44A8-B544-ACC9A3772F6B}"/>
              </a:ext>
            </a:extLst>
          </p:cNvPr>
          <p:cNvSpPr>
            <a:spLocks noGrp="1"/>
          </p:cNvSpPr>
          <p:nvPr/>
        </p:nvSpPr>
        <p:spPr>
          <a:xfrm>
            <a:off x="6572250" y="2333625"/>
            <a:ext cx="4857750" cy="2095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Къде и защо греша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Как мислех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Каква е следващата стъпка</a:t>
            </a:r>
          </a:p>
        </p:txBody>
      </p:sp>
    </p:spTree>
    <p:extLst>
      <p:ext uri="{BB962C8B-B14F-4D97-AF65-F5344CB8AC3E}">
        <p14:creationId xmlns:p14="http://schemas.microsoft.com/office/powerpoint/2010/main" val="1936382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BD0B37F-C837-4ED9-AD57-6F5C6CAA0062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Когато отговорите стават евтини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548E23-A02F-4065-9201-530D39D4B7C8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19CECA-9F18-4FF2-945A-6C2D24DB90D5}"/>
              </a:ext>
            </a:extLst>
          </p:cNvPr>
          <p:cNvSpPr>
            <a:spLocks noGrp="1"/>
          </p:cNvSpPr>
          <p:nvPr/>
        </p:nvSpPr>
        <p:spPr>
          <a:xfrm>
            <a:off x="800100" y="1352550"/>
            <a:ext cx="10477500" cy="11239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Стойността се премества</a:t>
            </a:r>
          </a:p>
          <a:p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към качеството на въпросите.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9B6AC5-53B9-4CA5-8C3C-48BF36DA06E6}"/>
              </a:ext>
            </a:extLst>
          </p:cNvPr>
          <p:cNvSpPr>
            <a:spLocks noGrp="1"/>
          </p:cNvSpPr>
          <p:nvPr/>
        </p:nvSpPr>
        <p:spPr>
          <a:xfrm>
            <a:off x="1000125" y="323850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28AB0-06F1-43C9-B6D9-B99FBA176198}"/>
              </a:ext>
            </a:extLst>
          </p:cNvPr>
          <p:cNvSpPr>
            <a:spLocks noGrp="1"/>
          </p:cNvSpPr>
          <p:nvPr/>
        </p:nvSpPr>
        <p:spPr>
          <a:xfrm>
            <a:off x="1323975" y="3238500"/>
            <a:ext cx="9201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Фундаментални знания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DBFF7F-38A9-473E-8F61-26F69A3C5662}"/>
              </a:ext>
            </a:extLst>
          </p:cNvPr>
          <p:cNvSpPr>
            <a:spLocks noGrp="1"/>
          </p:cNvSpPr>
          <p:nvPr/>
        </p:nvSpPr>
        <p:spPr>
          <a:xfrm>
            <a:off x="1000125" y="388620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CAFFF9-B7F1-4ADB-BE9E-DA8BCEDF1190}"/>
              </a:ext>
            </a:extLst>
          </p:cNvPr>
          <p:cNvSpPr>
            <a:spLocks noGrp="1"/>
          </p:cNvSpPr>
          <p:nvPr/>
        </p:nvSpPr>
        <p:spPr>
          <a:xfrm>
            <a:off x="1323975" y="3886200"/>
            <a:ext cx="9201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Критическа преценка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3F64E0-B10C-4775-9A8D-7D4E83F996C0}"/>
              </a:ext>
            </a:extLst>
          </p:cNvPr>
          <p:cNvSpPr>
            <a:spLocks noGrp="1"/>
          </p:cNvSpPr>
          <p:nvPr/>
        </p:nvSpPr>
        <p:spPr>
          <a:xfrm>
            <a:off x="1000125" y="453390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EBEF1D-D6B1-47ED-88A3-0CEFAB88CC42}"/>
              </a:ext>
            </a:extLst>
          </p:cNvPr>
          <p:cNvSpPr>
            <a:spLocks noGrp="1"/>
          </p:cNvSpPr>
          <p:nvPr/>
        </p:nvSpPr>
        <p:spPr>
          <a:xfrm>
            <a:off x="1323975" y="4533900"/>
            <a:ext cx="9201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Продължително внимание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D14A7F-72BA-4011-9DE6-E697C471E6A4}"/>
              </a:ext>
            </a:extLst>
          </p:cNvPr>
          <p:cNvSpPr>
            <a:spLocks noGrp="1"/>
          </p:cNvSpPr>
          <p:nvPr/>
        </p:nvSpPr>
        <p:spPr>
          <a:xfrm>
            <a:off x="1000125" y="518160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0B56F7-FA7F-463F-9B91-4E0753F79683}"/>
              </a:ext>
            </a:extLst>
          </p:cNvPr>
          <p:cNvSpPr>
            <a:spLocks noGrp="1"/>
          </p:cNvSpPr>
          <p:nvPr/>
        </p:nvSpPr>
        <p:spPr>
          <a:xfrm>
            <a:off x="1323975" y="5181600"/>
            <a:ext cx="9201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Аргументация и отговорност</a:t>
            </a:r>
          </a:p>
        </p:txBody>
      </p:sp>
    </p:spTree>
    <p:extLst>
      <p:ext uri="{BB962C8B-B14F-4D97-AF65-F5344CB8AC3E}">
        <p14:creationId xmlns:p14="http://schemas.microsoft.com/office/powerpoint/2010/main" val="1526039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D26360-4987-48C1-B50C-722EE4C44AC4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Интелектуалното усилие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506CE9-60FD-46E0-9464-771260352657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E9F741-188B-4904-8092-1C09BB960CC4}"/>
              </a:ext>
            </a:extLst>
          </p:cNvPr>
          <p:cNvSpPr>
            <a:spLocks noGrp="1"/>
          </p:cNvSpPr>
          <p:nvPr/>
        </p:nvSpPr>
        <p:spPr>
          <a:xfrm>
            <a:off x="876300" y="1571625"/>
            <a:ext cx="4857750" cy="2190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32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Производителност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23AE56-E41C-46C4-BED8-C5518D4A4EB3}"/>
              </a:ext>
            </a:extLst>
          </p:cNvPr>
          <p:cNvSpPr>
            <a:spLocks noGrp="1"/>
          </p:cNvSpPr>
          <p:nvPr/>
        </p:nvSpPr>
        <p:spPr>
          <a:xfrm>
            <a:off x="876300" y="2238375"/>
            <a:ext cx="4762500" cy="2190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Бърз резултат</a:t>
            </a:r>
          </a:p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Готово решение</a:t>
            </a:r>
          </a:p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Спестено усилие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30B762-08AE-40A2-BFE2-17D15F10C629}"/>
              </a:ext>
            </a:extLst>
          </p:cNvPr>
          <p:cNvSpPr>
            <a:spLocks noGrp="1"/>
          </p:cNvSpPr>
          <p:nvPr/>
        </p:nvSpPr>
        <p:spPr>
          <a:xfrm>
            <a:off x="6572250" y="1571625"/>
            <a:ext cx="4857750" cy="2190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32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Образование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48FC91-F22E-4A71-B80A-143F0F98577B}"/>
              </a:ext>
            </a:extLst>
          </p:cNvPr>
          <p:cNvSpPr>
            <a:spLocks noGrp="1"/>
          </p:cNvSpPr>
          <p:nvPr/>
        </p:nvSpPr>
        <p:spPr>
          <a:xfrm>
            <a:off x="6572250" y="2238375"/>
            <a:ext cx="4762500" cy="2190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Развита способност</a:t>
            </a:r>
          </a:p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Разбрана грешка</a:t>
            </a:r>
          </a:p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Самостоятелен път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655D17-F178-4126-B480-A197F311D43E}"/>
              </a:ext>
            </a:extLst>
          </p:cNvPr>
          <p:cNvSpPr>
            <a:spLocks noGrp="1"/>
          </p:cNvSpPr>
          <p:nvPr/>
        </p:nvSpPr>
        <p:spPr>
          <a:xfrm>
            <a:off x="952500" y="52863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75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A8493D"/>
                </a:solidFill>
                <a:latin typeface="Arial"/>
                <a:ea typeface="Arial"/>
                <a:cs typeface="Arial"/>
              </a:rPr>
              <a:t>Завършената задача не е доказателство за извършено учене.</a:t>
            </a:r>
          </a:p>
        </p:txBody>
      </p:sp>
    </p:spTree>
    <p:extLst>
      <p:ext uri="{BB962C8B-B14F-4D97-AF65-F5344CB8AC3E}">
        <p14:creationId xmlns:p14="http://schemas.microsoft.com/office/powerpoint/2010/main" val="1330678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BDF779D-E1B6-413D-985A-37A30A020A8F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Принцип за използване на ИИ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6DE2B1-BAFE-4463-BAC7-C337E63EB3A4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000003-DC24-4225-993C-202D76E97247}"/>
              </a:ext>
            </a:extLst>
          </p:cNvPr>
          <p:cNvSpPr>
            <a:spLocks noGrp="1"/>
          </p:cNvSpPr>
          <p:nvPr/>
        </p:nvSpPr>
        <p:spPr>
          <a:xfrm>
            <a:off x="1047750" y="1762125"/>
            <a:ext cx="10096500" cy="1047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3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Първо собствено усилие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2F5311-BCEB-42AD-860D-0F1708AE242B}"/>
              </a:ext>
            </a:extLst>
          </p:cNvPr>
          <p:cNvSpPr>
            <a:spLocks noGrp="1"/>
          </p:cNvSpPr>
          <p:nvPr/>
        </p:nvSpPr>
        <p:spPr>
          <a:xfrm>
            <a:off x="1047750" y="3000375"/>
            <a:ext cx="10096500" cy="8572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6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После технологично подпомагане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7ED31B-BF47-48C0-9D10-45D361F162E6}"/>
              </a:ext>
            </a:extLst>
          </p:cNvPr>
          <p:cNvSpPr>
            <a:spLocks noGrp="1"/>
          </p:cNvSpPr>
          <p:nvPr/>
        </p:nvSpPr>
        <p:spPr>
          <a:xfrm>
            <a:off x="1047750" y="4095750"/>
            <a:ext cx="10096500" cy="8572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6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Накрая човешка преценка</a:t>
            </a:r>
          </a:p>
        </p:txBody>
      </p:sp>
    </p:spTree>
    <p:extLst>
      <p:ext uri="{BB962C8B-B14F-4D97-AF65-F5344CB8AC3E}">
        <p14:creationId xmlns:p14="http://schemas.microsoft.com/office/powerpoint/2010/main" val="1617746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E0BBC2-A4D4-4E4D-81B9-259B57E62ACA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Аргументация и нравствена преценка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11708C-8DEA-4208-93DB-5E63AA61690A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3DA82E-EF9F-42EC-86D2-C7461E65C16D}"/>
              </a:ext>
            </a:extLst>
          </p:cNvPr>
          <p:cNvSpPr>
            <a:spLocks noGrp="1"/>
          </p:cNvSpPr>
          <p:nvPr/>
        </p:nvSpPr>
        <p:spPr>
          <a:xfrm>
            <a:off x="857250" y="1476375"/>
            <a:ext cx="48577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Интелектуален въпрос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52568E-F8B8-4251-B9BA-72F526588DDF}"/>
              </a:ext>
            </a:extLst>
          </p:cNvPr>
          <p:cNvSpPr>
            <a:spLocks noGrp="1"/>
          </p:cNvSpPr>
          <p:nvPr/>
        </p:nvSpPr>
        <p:spPr>
          <a:xfrm>
            <a:off x="857250" y="2143125"/>
            <a:ext cx="4762500" cy="20002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Какво твърдя</a:t>
            </a:r>
          </a:p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С какви доказателства</a:t>
            </a:r>
          </a:p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Какво би променило позицията ми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DD15DC-A88B-4406-90FE-8AB7EEE34E86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7625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Нравствен въпрос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ACA4AE-A23B-4D82-AFCE-43868F840E3E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762500" cy="2190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Какво е справедливо</a:t>
            </a:r>
          </a:p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Кой носи последствията</a:t>
            </a:r>
          </a:p>
          <a:p>
            <a:pPr>
              <a:defRPr sz="21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Какво не бива да възлагаме на машина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1E7DA3-D753-4575-9EA8-B2744BB3C28C}"/>
              </a:ext>
            </a:extLst>
          </p:cNvPr>
          <p:cNvSpPr>
            <a:spLocks noGrp="1"/>
          </p:cNvSpPr>
          <p:nvPr/>
        </p:nvSpPr>
        <p:spPr>
          <a:xfrm>
            <a:off x="904875" y="5429250"/>
            <a:ext cx="10382250" cy="4953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8493D"/>
                </a:solidFill>
                <a:latin typeface="Arial"/>
                <a:ea typeface="Arial"/>
                <a:cs typeface="Arial"/>
              </a:rPr>
              <a:t>ИИ може да предлага варианти. Човекът носи отговорност за избора.</a:t>
            </a:r>
          </a:p>
        </p:txBody>
      </p:sp>
    </p:spTree>
    <p:extLst>
      <p:ext uri="{BB962C8B-B14F-4D97-AF65-F5344CB8AC3E}">
        <p14:creationId xmlns:p14="http://schemas.microsoft.com/office/powerpoint/2010/main" val="1161144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79E02B2-44D4-4292-B344-E09ACEFC35E8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Учителят на бъдещето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A168C3-133E-4F4C-A374-8E883C1C3CC3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06E0C9-C5DC-41BF-94A3-43B78CD7715A}"/>
              </a:ext>
            </a:extLst>
          </p:cNvPr>
          <p:cNvSpPr>
            <a:spLocks noGrp="1"/>
          </p:cNvSpPr>
          <p:nvPr/>
        </p:nvSpPr>
        <p:spPr>
          <a:xfrm>
            <a:off x="904875" y="13811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1B888-8347-4570-9A24-48496A665FAF}"/>
              </a:ext>
            </a:extLst>
          </p:cNvPr>
          <p:cNvSpPr>
            <a:spLocks noGrp="1"/>
          </p:cNvSpPr>
          <p:nvPr/>
        </p:nvSpPr>
        <p:spPr>
          <a:xfrm>
            <a:off x="1228725" y="13811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Избира кое е значимо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55D500-F94A-4F20-BD9E-CD8BF6E85F5D}"/>
              </a:ext>
            </a:extLst>
          </p:cNvPr>
          <p:cNvSpPr>
            <a:spLocks noGrp="1"/>
          </p:cNvSpPr>
          <p:nvPr/>
        </p:nvSpPr>
        <p:spPr>
          <a:xfrm>
            <a:off x="904875" y="20288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B77D3A-E92C-4C59-86DC-417655C6E246}"/>
              </a:ext>
            </a:extLst>
          </p:cNvPr>
          <p:cNvSpPr>
            <a:spLocks noGrp="1"/>
          </p:cNvSpPr>
          <p:nvPr/>
        </p:nvSpPr>
        <p:spPr>
          <a:xfrm>
            <a:off x="1228725" y="20288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Определя необходимата трудност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66507E-0198-4BE6-984E-B92A6529F4E3}"/>
              </a:ext>
            </a:extLst>
          </p:cNvPr>
          <p:cNvSpPr>
            <a:spLocks noGrp="1"/>
          </p:cNvSpPr>
          <p:nvPr/>
        </p:nvSpPr>
        <p:spPr>
          <a:xfrm>
            <a:off x="904875" y="26765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F06643-916A-45A3-9887-96F9E4244AD0}"/>
              </a:ext>
            </a:extLst>
          </p:cNvPr>
          <p:cNvSpPr>
            <a:spLocks noGrp="1"/>
          </p:cNvSpPr>
          <p:nvPr/>
        </p:nvSpPr>
        <p:spPr>
          <a:xfrm>
            <a:off x="1228725" y="26765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Разпознава привидното разбиране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4DAF03-92BD-494A-8B8C-C9D8106A01CE}"/>
              </a:ext>
            </a:extLst>
          </p:cNvPr>
          <p:cNvSpPr>
            <a:spLocks noGrp="1"/>
          </p:cNvSpPr>
          <p:nvPr/>
        </p:nvSpPr>
        <p:spPr>
          <a:xfrm>
            <a:off x="904875" y="33242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4C0EA9-44F5-41BF-825A-780DB397786F}"/>
              </a:ext>
            </a:extLst>
          </p:cNvPr>
          <p:cNvSpPr>
            <a:spLocks noGrp="1"/>
          </p:cNvSpPr>
          <p:nvPr/>
        </p:nvSpPr>
        <p:spPr>
          <a:xfrm>
            <a:off x="1228725" y="33242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Изгражда интелектуален характер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3BF61A-9C23-4149-BFBD-987F6E012D15}"/>
              </a:ext>
            </a:extLst>
          </p:cNvPr>
          <p:cNvSpPr>
            <a:spLocks noGrp="1"/>
          </p:cNvSpPr>
          <p:nvPr/>
        </p:nvSpPr>
        <p:spPr>
          <a:xfrm>
            <a:off x="904875" y="39719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75193F-5591-4C95-9D92-C646EAB7EE3D}"/>
              </a:ext>
            </a:extLst>
          </p:cNvPr>
          <p:cNvSpPr>
            <a:spLocks noGrp="1"/>
          </p:cNvSpPr>
          <p:nvPr/>
        </p:nvSpPr>
        <p:spPr>
          <a:xfrm>
            <a:off x="1228725" y="39719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Решава кога ИИ помага и кога пречи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8DE61B-A25E-4366-9C19-CA8A575543B8}"/>
              </a:ext>
            </a:extLst>
          </p:cNvPr>
          <p:cNvSpPr>
            <a:spLocks noGrp="1"/>
          </p:cNvSpPr>
          <p:nvPr/>
        </p:nvSpPr>
        <p:spPr>
          <a:xfrm>
            <a:off x="904875" y="557212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Информацията може да бъде безкрайна. Образованието е избор на значимото.</a:t>
            </a:r>
          </a:p>
        </p:txBody>
      </p:sp>
    </p:spTree>
    <p:extLst>
      <p:ext uri="{BB962C8B-B14F-4D97-AF65-F5344CB8AC3E}">
        <p14:creationId xmlns:p14="http://schemas.microsoft.com/office/powerpoint/2010/main" val="778889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1CE115D-83EA-4875-8314-58F5F7EB6776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Училището на бъдещето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BF956B-9F3C-4323-86C0-C523BEB2CC24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BE2EFE-B230-4248-893A-9E974EDAFD7D}"/>
              </a:ext>
            </a:extLst>
          </p:cNvPr>
          <p:cNvSpPr>
            <a:spLocks noGrp="1"/>
          </p:cNvSpPr>
          <p:nvPr/>
        </p:nvSpPr>
        <p:spPr>
          <a:xfrm>
            <a:off x="952500" y="13811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2E3330-9623-448A-A2D9-13651E4F136F}"/>
              </a:ext>
            </a:extLst>
          </p:cNvPr>
          <p:cNvSpPr>
            <a:spLocks noGrp="1"/>
          </p:cNvSpPr>
          <p:nvPr/>
        </p:nvSpPr>
        <p:spPr>
          <a:xfrm>
            <a:off x="1276350" y="1381125"/>
            <a:ext cx="9772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Общо културно и научно ядро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F1712D-5120-4584-A62E-617370F3FB64}"/>
              </a:ext>
            </a:extLst>
          </p:cNvPr>
          <p:cNvSpPr>
            <a:spLocks noGrp="1"/>
          </p:cNvSpPr>
          <p:nvPr/>
        </p:nvSpPr>
        <p:spPr>
          <a:xfrm>
            <a:off x="952500" y="20288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A4BA5B-A065-4A90-946D-DD718CC3E020}"/>
              </a:ext>
            </a:extLst>
          </p:cNvPr>
          <p:cNvSpPr>
            <a:spLocks noGrp="1"/>
          </p:cNvSpPr>
          <p:nvPr/>
        </p:nvSpPr>
        <p:spPr>
          <a:xfrm>
            <a:off x="1276350" y="2028825"/>
            <a:ext cx="9772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Знание, последвано от приложение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733D58-9F22-491F-89CE-8571D71FEDBB}"/>
              </a:ext>
            </a:extLst>
          </p:cNvPr>
          <p:cNvSpPr>
            <a:spLocks noGrp="1"/>
          </p:cNvSpPr>
          <p:nvPr/>
        </p:nvSpPr>
        <p:spPr>
          <a:xfrm>
            <a:off x="952500" y="26765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8D06C1-5FCC-43DC-A050-F966F415441B}"/>
              </a:ext>
            </a:extLst>
          </p:cNvPr>
          <p:cNvSpPr>
            <a:spLocks noGrp="1"/>
          </p:cNvSpPr>
          <p:nvPr/>
        </p:nvSpPr>
        <p:spPr>
          <a:xfrm>
            <a:off x="1276350" y="2676525"/>
            <a:ext cx="9772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Защитено време без устройства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CA0785-D1FE-4EB3-A1CD-C2122CFDC1B1}"/>
              </a:ext>
            </a:extLst>
          </p:cNvPr>
          <p:cNvSpPr>
            <a:spLocks noGrp="1"/>
          </p:cNvSpPr>
          <p:nvPr/>
        </p:nvSpPr>
        <p:spPr>
          <a:xfrm>
            <a:off x="952500" y="33242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F24F5E-9AAC-46D7-BE62-B88D0749D073}"/>
              </a:ext>
            </a:extLst>
          </p:cNvPr>
          <p:cNvSpPr>
            <a:spLocks noGrp="1"/>
          </p:cNvSpPr>
          <p:nvPr/>
        </p:nvSpPr>
        <p:spPr>
          <a:xfrm>
            <a:off x="1276350" y="3324225"/>
            <a:ext cx="9772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Писмено, устно и практическо оценяване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CE7DF3-DD3C-492C-8099-F5F8C5286189}"/>
              </a:ext>
            </a:extLst>
          </p:cNvPr>
          <p:cNvSpPr>
            <a:spLocks noGrp="1"/>
          </p:cNvSpPr>
          <p:nvPr/>
        </p:nvSpPr>
        <p:spPr>
          <a:xfrm>
            <a:off x="952500" y="39719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903F76-AE6F-4E8E-A902-81273D57F2A0}"/>
              </a:ext>
            </a:extLst>
          </p:cNvPr>
          <p:cNvSpPr>
            <a:spLocks noGrp="1"/>
          </p:cNvSpPr>
          <p:nvPr/>
        </p:nvSpPr>
        <p:spPr>
          <a:xfrm>
            <a:off x="1276350" y="3971925"/>
            <a:ext cx="97726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Подкрепа, която не отменя отговорността</a:t>
            </a:r>
          </a:p>
        </p:txBody>
      </p:sp>
    </p:spTree>
    <p:extLst>
      <p:ext uri="{BB962C8B-B14F-4D97-AF65-F5344CB8AC3E}">
        <p14:creationId xmlns:p14="http://schemas.microsoft.com/office/powerpoint/2010/main" val="1631979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08F254-3078-4803-89F0-6C64EB4D0F64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Авторитет и свобода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01744B-252F-4C35-A045-C92C67F257ED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EF34CA-1E59-41D7-BBE5-0DBA1D86978A}"/>
              </a:ext>
            </a:extLst>
          </p:cNvPr>
          <p:cNvSpPr>
            <a:spLocks noGrp="1"/>
          </p:cNvSpPr>
          <p:nvPr/>
        </p:nvSpPr>
        <p:spPr>
          <a:xfrm>
            <a:off x="876300" y="1476375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A8493D"/>
                </a:solidFill>
                <a:latin typeface="Arial"/>
                <a:ea typeface="Arial"/>
                <a:cs typeface="Arial"/>
              </a:rPr>
              <a:t>Без авторитет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7291F-95BA-4AC8-B34F-26F7147655B7}"/>
              </a:ext>
            </a:extLst>
          </p:cNvPr>
          <p:cNvSpPr>
            <a:spLocks noGrp="1"/>
          </p:cNvSpPr>
          <p:nvPr/>
        </p:nvSpPr>
        <p:spPr>
          <a:xfrm>
            <a:off x="876300" y="2238375"/>
            <a:ext cx="4762500" cy="1428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Свободата лесно се превръща</a:t>
            </a:r>
          </a:p>
          <a:p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в произвол и отказ от усилие.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30664C-7063-4892-BE92-7834CC70F1D9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A8493D"/>
                </a:solidFill>
                <a:latin typeface="Arial"/>
                <a:ea typeface="Arial"/>
                <a:cs typeface="Arial"/>
              </a:rPr>
              <a:t>Без свобода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A0A113-DDB8-46CA-89E4-0B57BAD79F39}"/>
              </a:ext>
            </a:extLst>
          </p:cNvPr>
          <p:cNvSpPr>
            <a:spLocks noGrp="1"/>
          </p:cNvSpPr>
          <p:nvPr/>
        </p:nvSpPr>
        <p:spPr>
          <a:xfrm>
            <a:off x="6572250" y="2238375"/>
            <a:ext cx="4762500" cy="1428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Авторитетът се превръща</a:t>
            </a:r>
          </a:p>
          <a:p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в догма и подчинение.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97CE3A-223E-4E18-B7FC-2F32F2C9EAD8}"/>
              </a:ext>
            </a:extLst>
          </p:cNvPr>
          <p:cNvSpPr>
            <a:spLocks noGrp="1"/>
          </p:cNvSpPr>
          <p:nvPr/>
        </p:nvSpPr>
        <p:spPr>
          <a:xfrm>
            <a:off x="1047750" y="4762500"/>
            <a:ext cx="10096500" cy="10953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40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Авторитетът на учителя трябва да създава условия за свободно мислене, а не да го премахва.</a:t>
            </a:r>
          </a:p>
        </p:txBody>
      </p:sp>
    </p:spTree>
    <p:extLst>
      <p:ext uri="{BB962C8B-B14F-4D97-AF65-F5344CB8AC3E}">
        <p14:creationId xmlns:p14="http://schemas.microsoft.com/office/powerpoint/2010/main" val="1243891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56D0076-D5FD-4035-BEF7-48F0D6AF1B18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Дисциплина и свобода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4486F9-6BD6-4F55-82A8-4152252E9223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4F5009-4CF7-4965-89CF-B3C6EE121C23}"/>
              </a:ext>
            </a:extLst>
          </p:cNvPr>
          <p:cNvSpPr>
            <a:spLocks noGrp="1"/>
          </p:cNvSpPr>
          <p:nvPr/>
        </p:nvSpPr>
        <p:spPr>
          <a:xfrm>
            <a:off x="1000125" y="1666875"/>
            <a:ext cx="10191750" cy="10953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85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Самодисциплината е способността човек да не бъде управляван изцяло от моментното си желание.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A5385F-8EF2-4025-B7B0-322709648FF9}"/>
              </a:ext>
            </a:extLst>
          </p:cNvPr>
          <p:cNvSpPr>
            <a:spLocks noGrp="1"/>
          </p:cNvSpPr>
          <p:nvPr/>
        </p:nvSpPr>
        <p:spPr>
          <a:xfrm>
            <a:off x="1524000" y="3714750"/>
            <a:ext cx="9144000" cy="10001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Който не управлява вниманието и импулсите си, лесно се управлява от технологии, реклама и външни стимули.</a:t>
            </a:r>
          </a:p>
        </p:txBody>
      </p:sp>
    </p:spTree>
    <p:extLst>
      <p:ext uri="{BB962C8B-B14F-4D97-AF65-F5344CB8AC3E}">
        <p14:creationId xmlns:p14="http://schemas.microsoft.com/office/powerpoint/2010/main" val="1296051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668B4B8-7D7D-412E-B0EC-244EC3C0D2C8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Учебен ден с различен ритъм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F706A1-7445-4A4B-8840-27FB4283C49F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04A8D9-0AEE-4DBB-8E74-89260C210F06}"/>
              </a:ext>
            </a:extLst>
          </p:cNvPr>
          <p:cNvSpPr>
            <a:spLocks noGrp="1"/>
          </p:cNvSpPr>
          <p:nvPr/>
        </p:nvSpPr>
        <p:spPr>
          <a:xfrm>
            <a:off x="809625" y="1381125"/>
            <a:ext cx="3190875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0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СИСТЕМНО ЗАНЯТИЕ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CCC78D-074B-42CB-AF24-B0730F5AE504}"/>
              </a:ext>
            </a:extLst>
          </p:cNvPr>
          <p:cNvSpPr>
            <a:spLocks noGrp="1"/>
          </p:cNvSpPr>
          <p:nvPr/>
        </p:nvSpPr>
        <p:spPr>
          <a:xfrm>
            <a:off x="4238625" y="1381125"/>
            <a:ext cx="64770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обяснение и упражнение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6AA417-4C96-45E1-A5F1-CFF87500B0F8}"/>
              </a:ext>
            </a:extLst>
          </p:cNvPr>
          <p:cNvSpPr>
            <a:spLocks noGrp="1"/>
          </p:cNvSpPr>
          <p:nvPr/>
        </p:nvSpPr>
        <p:spPr>
          <a:xfrm>
            <a:off x="809625" y="2381250"/>
            <a:ext cx="3190875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0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ДЪЛБОКА РАБОТА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3646BF-20C3-47D4-8B23-4454116C19BF}"/>
              </a:ext>
            </a:extLst>
          </p:cNvPr>
          <p:cNvSpPr>
            <a:spLocks noGrp="1"/>
          </p:cNvSpPr>
          <p:nvPr/>
        </p:nvSpPr>
        <p:spPr>
          <a:xfrm>
            <a:off x="4238625" y="2381250"/>
            <a:ext cx="64770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четене и тишина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093442-CFF5-4748-BD91-E54D6702B967}"/>
              </a:ext>
            </a:extLst>
          </p:cNvPr>
          <p:cNvSpPr>
            <a:spLocks noGrp="1"/>
          </p:cNvSpPr>
          <p:nvPr/>
        </p:nvSpPr>
        <p:spPr>
          <a:xfrm>
            <a:off x="809625" y="3381375"/>
            <a:ext cx="3190875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0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ЛАБОРАТОРИЯ И ПРОЕКТ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6FFBAF-2FE3-4BA8-BFAB-D7980F580EF5}"/>
              </a:ext>
            </a:extLst>
          </p:cNvPr>
          <p:cNvSpPr>
            <a:spLocks noGrp="1"/>
          </p:cNvSpPr>
          <p:nvPr/>
        </p:nvSpPr>
        <p:spPr>
          <a:xfrm>
            <a:off x="4238625" y="3381375"/>
            <a:ext cx="64770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приложение и създаване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CEBF2-F50B-4385-901C-371E37AED372}"/>
              </a:ext>
            </a:extLst>
          </p:cNvPr>
          <p:cNvSpPr>
            <a:spLocks noGrp="1"/>
          </p:cNvSpPr>
          <p:nvPr/>
        </p:nvSpPr>
        <p:spPr>
          <a:xfrm>
            <a:off x="809625" y="4381500"/>
            <a:ext cx="3190875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0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ОБЩНОСТ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3003FF-7AB4-472C-8FF2-DB66EF093FCA}"/>
              </a:ext>
            </a:extLst>
          </p:cNvPr>
          <p:cNvSpPr>
            <a:spLocks noGrp="1"/>
          </p:cNvSpPr>
          <p:nvPr/>
        </p:nvSpPr>
        <p:spPr>
          <a:xfrm>
            <a:off x="4238625" y="4381500"/>
            <a:ext cx="64770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дискусия спорт изкуства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28C5FD-9440-4B62-B6D4-4444FB6BE930}"/>
              </a:ext>
            </a:extLst>
          </p:cNvPr>
          <p:cNvSpPr>
            <a:spLocks noGrp="1"/>
          </p:cNvSpPr>
          <p:nvPr/>
        </p:nvSpPr>
        <p:spPr>
          <a:xfrm>
            <a:off x="1000125" y="5619750"/>
            <a:ext cx="10191750" cy="4953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Разнообразието на методите развива различни режими на внимание.</a:t>
            </a:r>
          </a:p>
        </p:txBody>
      </p:sp>
    </p:spTree>
    <p:extLst>
      <p:ext uri="{BB962C8B-B14F-4D97-AF65-F5344CB8AC3E}">
        <p14:creationId xmlns:p14="http://schemas.microsoft.com/office/powerpoint/2010/main" val="1202668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7499D2-DE0C-4136-A437-962782ADC2F8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Професионално образование без обедняване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15C49B-9E7A-4804-B8F3-5B3A9ABD4453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7EA528-B55D-4A2A-B236-B268853BF5BF}"/>
              </a:ext>
            </a:extLst>
          </p:cNvPr>
          <p:cNvSpPr>
            <a:spLocks noGrp="1"/>
          </p:cNvSpPr>
          <p:nvPr/>
        </p:nvSpPr>
        <p:spPr>
          <a:xfrm>
            <a:off x="904875" y="1476375"/>
            <a:ext cx="10334625" cy="666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Подготовка за първата работа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5D46AD-516E-4C4D-A063-5D46AAFC15E3}"/>
              </a:ext>
            </a:extLst>
          </p:cNvPr>
          <p:cNvSpPr>
            <a:spLocks noGrp="1"/>
          </p:cNvSpPr>
          <p:nvPr/>
        </p:nvSpPr>
        <p:spPr>
          <a:xfrm>
            <a:off x="904875" y="2381250"/>
            <a:ext cx="10334625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не е достатъчна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59CF4A-48F3-4E84-963D-2369E0E9FE1A}"/>
              </a:ext>
            </a:extLst>
          </p:cNvPr>
          <p:cNvSpPr>
            <a:spLocks noGrp="1"/>
          </p:cNvSpPr>
          <p:nvPr/>
        </p:nvSpPr>
        <p:spPr>
          <a:xfrm>
            <a:off x="1190625" y="3333750"/>
            <a:ext cx="9810750" cy="13811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Промените изискват обща култура, научна грамотност, трудови права, способност за аргументация и умение за ново учене.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76F854-0120-4A23-B55F-AE4C6DD3D49D}"/>
              </a:ext>
            </a:extLst>
          </p:cNvPr>
          <p:cNvSpPr>
            <a:spLocks noGrp="1"/>
          </p:cNvSpPr>
          <p:nvPr/>
        </p:nvSpPr>
        <p:spPr>
          <a:xfrm>
            <a:off x="1047750" y="5429250"/>
            <a:ext cx="100965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E3EEF1"/>
                </a:solidFill>
                <a:latin typeface="Arial"/>
                <a:ea typeface="Arial"/>
                <a:cs typeface="Arial"/>
              </a:rPr>
              <a:t>Професионалният избор не трябва да стеснява интелектуалния хоризонт.</a:t>
            </a:r>
          </a:p>
        </p:txBody>
      </p:sp>
    </p:spTree>
    <p:extLst>
      <p:ext uri="{BB962C8B-B14F-4D97-AF65-F5344CB8AC3E}">
        <p14:creationId xmlns:p14="http://schemas.microsoft.com/office/powerpoint/2010/main" val="1160813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7A6AEA6-5984-4815-AD5D-C857FC5D196F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Ролята на държавата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C83768-629F-4D40-8FBD-3D6ABC086A5D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3C889C-844F-4306-B481-682F53F5D989}"/>
              </a:ext>
            </a:extLst>
          </p:cNvPr>
          <p:cNvSpPr>
            <a:spLocks noGrp="1"/>
          </p:cNvSpPr>
          <p:nvPr/>
        </p:nvSpPr>
        <p:spPr>
          <a:xfrm>
            <a:off x="857250" y="13811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D8C778-9041-4EFB-B72C-1B283272D719}"/>
              </a:ext>
            </a:extLst>
          </p:cNvPr>
          <p:cNvSpPr>
            <a:spLocks noGrp="1"/>
          </p:cNvSpPr>
          <p:nvPr/>
        </p:nvSpPr>
        <p:spPr>
          <a:xfrm>
            <a:off x="1181100" y="13811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Гарантира обща културна и научна основа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4C96CA-7DA4-44E4-84F6-81D772451D29}"/>
              </a:ext>
            </a:extLst>
          </p:cNvPr>
          <p:cNvSpPr>
            <a:spLocks noGrp="1"/>
          </p:cNvSpPr>
          <p:nvPr/>
        </p:nvSpPr>
        <p:spPr>
          <a:xfrm>
            <a:off x="857250" y="20288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B94804-6B11-4E5B-B7E1-5FE25F747EF2}"/>
              </a:ext>
            </a:extLst>
          </p:cNvPr>
          <p:cNvSpPr>
            <a:spLocks noGrp="1"/>
          </p:cNvSpPr>
          <p:nvPr/>
        </p:nvSpPr>
        <p:spPr>
          <a:xfrm>
            <a:off x="1181100" y="20288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Съгласува програмите с изпитите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2014C9-1AA5-4BA1-B41A-C987271AB296}"/>
              </a:ext>
            </a:extLst>
          </p:cNvPr>
          <p:cNvSpPr>
            <a:spLocks noGrp="1"/>
          </p:cNvSpPr>
          <p:nvPr/>
        </p:nvSpPr>
        <p:spPr>
          <a:xfrm>
            <a:off x="857250" y="26765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97E1A-B007-4544-BBD4-3EC831C1ED97}"/>
              </a:ext>
            </a:extLst>
          </p:cNvPr>
          <p:cNvSpPr>
            <a:spLocks noGrp="1"/>
          </p:cNvSpPr>
          <p:nvPr/>
        </p:nvSpPr>
        <p:spPr>
          <a:xfrm>
            <a:off x="1181100" y="26765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Подготвя и подкрепя учителите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F410DE-90D8-4F16-9831-479A63F84FEB}"/>
              </a:ext>
            </a:extLst>
          </p:cNvPr>
          <p:cNvSpPr>
            <a:spLocks noGrp="1"/>
          </p:cNvSpPr>
          <p:nvPr/>
        </p:nvSpPr>
        <p:spPr>
          <a:xfrm>
            <a:off x="857250" y="33242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014B6A-D70F-4572-87C0-C0CFC856D60D}"/>
              </a:ext>
            </a:extLst>
          </p:cNvPr>
          <p:cNvSpPr>
            <a:spLocks noGrp="1"/>
          </p:cNvSpPr>
          <p:nvPr/>
        </p:nvSpPr>
        <p:spPr>
          <a:xfrm>
            <a:off x="1181100" y="33242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Регулира ИИ и защитава личните данни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A68A0F-B052-4214-A819-3580CB4D6801}"/>
              </a:ext>
            </a:extLst>
          </p:cNvPr>
          <p:cNvSpPr>
            <a:spLocks noGrp="1"/>
          </p:cNvSpPr>
          <p:nvPr/>
        </p:nvSpPr>
        <p:spPr>
          <a:xfrm>
            <a:off x="857250" y="39719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502C2-058E-4D22-847B-38A6DC82DD8D}"/>
              </a:ext>
            </a:extLst>
          </p:cNvPr>
          <p:cNvSpPr>
            <a:spLocks noGrp="1"/>
          </p:cNvSpPr>
          <p:nvPr/>
        </p:nvSpPr>
        <p:spPr>
          <a:xfrm>
            <a:off x="1181100" y="39719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Запазва плурализма и дългия хоризонт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AB2BCE-7A49-4421-A160-CCF6C52A35C9}"/>
              </a:ext>
            </a:extLst>
          </p:cNvPr>
          <p:cNvSpPr>
            <a:spLocks noGrp="1"/>
          </p:cNvSpPr>
          <p:nvPr/>
        </p:nvSpPr>
        <p:spPr>
          <a:xfrm>
            <a:off x="952500" y="56197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Държавата влияе чрез това, което финансира, измерва, изисква и допуска.</a:t>
            </a:r>
          </a:p>
        </p:txBody>
      </p:sp>
    </p:spTree>
    <p:extLst>
      <p:ext uri="{BB962C8B-B14F-4D97-AF65-F5344CB8AC3E}">
        <p14:creationId xmlns:p14="http://schemas.microsoft.com/office/powerpoint/2010/main" val="593158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BCA4E3-EBA9-4224-BAB4-37438F45240A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Работещи основи и необходима промяна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4DC756-F5B1-4070-A6EA-6083FBA1FA84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7B9C2D-6492-4A93-98D6-EE7A1F564CF5}"/>
              </a:ext>
            </a:extLst>
          </p:cNvPr>
          <p:cNvSpPr>
            <a:spLocks noGrp="1"/>
          </p:cNvSpPr>
          <p:nvPr/>
        </p:nvSpPr>
        <p:spPr>
          <a:xfrm>
            <a:off x="762000" y="1524000"/>
            <a:ext cx="49530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Да запазим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ECF763-17B9-46A3-926D-EB732AFD0498}"/>
              </a:ext>
            </a:extLst>
          </p:cNvPr>
          <p:cNvSpPr>
            <a:spLocks noGrp="1"/>
          </p:cNvSpPr>
          <p:nvPr/>
        </p:nvSpPr>
        <p:spPr>
          <a:xfrm>
            <a:off x="762000" y="2143125"/>
            <a:ext cx="4953000" cy="2333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Знанията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Ролята на учителя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Ясните изисквания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Физическото училище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8B4337-1C98-4929-989C-093682E492D8}"/>
              </a:ext>
            </a:extLst>
          </p:cNvPr>
          <p:cNvSpPr>
            <a:spLocks noGrp="1"/>
          </p:cNvSpPr>
          <p:nvPr/>
        </p:nvSpPr>
        <p:spPr>
          <a:xfrm>
            <a:off x="6572250" y="1524000"/>
            <a:ext cx="48577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Да променим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109D13-BA4A-4F6B-AD6A-D368C39BBE1E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857750" cy="2333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Претоварването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Тестовата зависимост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Административната тежест</a:t>
            </a:r>
          </a:p>
          <a:p>
            <a: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Правилата за ИИ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A679EE-306F-46D5-876A-D66806F36AEC}"/>
              </a:ext>
            </a:extLst>
          </p:cNvPr>
          <p:cNvSpPr>
            <a:spLocks noGrp="1"/>
          </p:cNvSpPr>
          <p:nvPr/>
        </p:nvSpPr>
        <p:spPr>
          <a:xfrm>
            <a:off x="952500" y="552450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E3EEF1"/>
                </a:solidFill>
                <a:latin typeface="Arial"/>
                <a:ea typeface="Arial"/>
                <a:cs typeface="Arial"/>
              </a:rPr>
              <a:t>Новото не е непременно по-добро. Старото не е непременно остаряло.</a:t>
            </a:r>
          </a:p>
        </p:txBody>
      </p:sp>
    </p:spTree>
    <p:extLst>
      <p:ext uri="{BB962C8B-B14F-4D97-AF65-F5344CB8AC3E}">
        <p14:creationId xmlns:p14="http://schemas.microsoft.com/office/powerpoint/2010/main" val="1908540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76CB291-4284-46A5-92B0-94099B89BEFB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Финансиране цифров контрол и плурализъм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5A48D3-2E78-440A-B669-43390802DF3D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DEA6E6-F095-49F1-9B44-C9DEF55F2A85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3333750" cy="4762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ФИНАНСИРАНЕ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9039B-53E6-4AC3-8D1B-2CB627893568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3333750" cy="16192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Ресурсът показва</a:t>
            </a:r>
          </a:p>
          <a:p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реалните приоритети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B388A5-5C00-4356-86C4-1BFF6A52CDE8}"/>
              </a:ext>
            </a:extLst>
          </p:cNvPr>
          <p:cNvSpPr>
            <a:spLocks noGrp="1"/>
          </p:cNvSpPr>
          <p:nvPr/>
        </p:nvSpPr>
        <p:spPr>
          <a:xfrm>
            <a:off x="4333875" y="1619250"/>
            <a:ext cx="3333750" cy="4762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A8493D"/>
                </a:solidFill>
                <a:latin typeface="Arial"/>
                <a:ea typeface="Arial"/>
                <a:cs typeface="Arial"/>
              </a:rPr>
              <a:t>ДАННИ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AF2881-9886-4830-91E6-50878B04CBE1}"/>
              </a:ext>
            </a:extLst>
          </p:cNvPr>
          <p:cNvSpPr>
            <a:spLocks noGrp="1"/>
          </p:cNvSpPr>
          <p:nvPr/>
        </p:nvSpPr>
        <p:spPr>
          <a:xfrm>
            <a:off x="4333875" y="2428875"/>
            <a:ext cx="3333750" cy="16192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Подкрепа без</a:t>
            </a:r>
          </a:p>
          <a:p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алгоритмична присъда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C8D464-FA6B-4174-B6FC-C2518AF4EC4B}"/>
              </a:ext>
            </a:extLst>
          </p:cNvPr>
          <p:cNvSpPr>
            <a:spLocks noGrp="1"/>
          </p:cNvSpPr>
          <p:nvPr/>
        </p:nvSpPr>
        <p:spPr>
          <a:xfrm>
            <a:off x="8001000" y="1619250"/>
            <a:ext cx="3333750" cy="4762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ПЛУРАЛИЗЪМ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9D4FCC-8D40-42D6-B9A3-10E998CA841B}"/>
              </a:ext>
            </a:extLst>
          </p:cNvPr>
          <p:cNvSpPr>
            <a:spLocks noGrp="1"/>
          </p:cNvSpPr>
          <p:nvPr/>
        </p:nvSpPr>
        <p:spPr>
          <a:xfrm>
            <a:off x="8001000" y="2428875"/>
            <a:ext cx="3333750" cy="16192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Обща основа без</a:t>
            </a:r>
          </a:p>
          <a:p>
            <a:pPr>
              <a:defRPr sz="210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политическа догма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6EEA86-D561-4487-B797-2510203E1180}"/>
              </a:ext>
            </a:extLst>
          </p:cNvPr>
          <p:cNvSpPr>
            <a:spLocks noGrp="1"/>
          </p:cNvSpPr>
          <p:nvPr/>
        </p:nvSpPr>
        <p:spPr>
          <a:xfrm>
            <a:off x="857250" y="52387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17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Технологичната видимост не е доказателство за педагогически резултат.</a:t>
            </a:r>
          </a:p>
        </p:txBody>
      </p:sp>
    </p:spTree>
    <p:extLst>
      <p:ext uri="{BB962C8B-B14F-4D97-AF65-F5344CB8AC3E}">
        <p14:creationId xmlns:p14="http://schemas.microsoft.com/office/powerpoint/2010/main" val="1632597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0AC188-8DE4-423C-962D-DDC658E723C5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Три възможни сценария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C1E7E9-D32E-47F0-9AC1-EB7CFA5FAF60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00DE63-D979-4CC7-93DD-C58814BF860E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3333750" cy="952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Дигитализирано настояще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1AD7EB-D258-4D4E-B33B-9B43D7FD6784}"/>
              </a:ext>
            </a:extLst>
          </p:cNvPr>
          <p:cNvSpPr>
            <a:spLocks noGrp="1"/>
          </p:cNvSpPr>
          <p:nvPr/>
        </p:nvSpPr>
        <p:spPr>
          <a:xfrm>
            <a:off x="666750" y="2809875"/>
            <a:ext cx="3333750" cy="1809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Нови инструменти</a:t>
            </a:r>
          </a:p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Същата логика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FE17C5-5EA9-491E-BB33-6E63D7D1556C}"/>
              </a:ext>
            </a:extLst>
          </p:cNvPr>
          <p:cNvSpPr>
            <a:spLocks noGrp="1"/>
          </p:cNvSpPr>
          <p:nvPr/>
        </p:nvSpPr>
        <p:spPr>
          <a:xfrm>
            <a:off x="4333875" y="1571625"/>
            <a:ext cx="3333750" cy="952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Училище за пазара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012466-2355-4023-A62A-89B1A9AA49D7}"/>
              </a:ext>
            </a:extLst>
          </p:cNvPr>
          <p:cNvSpPr>
            <a:spLocks noGrp="1"/>
          </p:cNvSpPr>
          <p:nvPr/>
        </p:nvSpPr>
        <p:spPr>
          <a:xfrm>
            <a:off x="4333875" y="2809875"/>
            <a:ext cx="3333750" cy="1809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Приложими умения</a:t>
            </a:r>
          </a:p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Икономическа функция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160D70-8893-4023-BABE-D669C1C1ACFD}"/>
              </a:ext>
            </a:extLst>
          </p:cNvPr>
          <p:cNvSpPr>
            <a:spLocks noGrp="1"/>
          </p:cNvSpPr>
          <p:nvPr/>
        </p:nvSpPr>
        <p:spPr>
          <a:xfrm>
            <a:off x="8001000" y="1571625"/>
            <a:ext cx="3333750" cy="952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Хуманистичен баланс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27A9E8-58F0-4F55-AD2A-CDF078312BEA}"/>
              </a:ext>
            </a:extLst>
          </p:cNvPr>
          <p:cNvSpPr>
            <a:spLocks noGrp="1"/>
          </p:cNvSpPr>
          <p:nvPr/>
        </p:nvSpPr>
        <p:spPr>
          <a:xfrm>
            <a:off x="8001000" y="2809875"/>
            <a:ext cx="3333750" cy="1809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Знание и характер</a:t>
            </a:r>
          </a:p>
          <a:p>
            <a:pPr>
              <a:defRPr sz="202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Технология с граници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A45806-1AAF-4581-AD15-10B51B60F7FA}"/>
              </a:ext>
            </a:extLst>
          </p:cNvPr>
          <p:cNvSpPr>
            <a:spLocks noGrp="1"/>
          </p:cNvSpPr>
          <p:nvPr/>
        </p:nvSpPr>
        <p:spPr>
          <a:xfrm>
            <a:off x="857250" y="5381625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Въпросът е дали ИИ ще служи на образователната цел, или целта ще се приспособи към ИИ.</a:t>
            </a:r>
          </a:p>
        </p:txBody>
      </p:sp>
    </p:spTree>
    <p:extLst>
      <p:ext uri="{BB962C8B-B14F-4D97-AF65-F5344CB8AC3E}">
        <p14:creationId xmlns:p14="http://schemas.microsoft.com/office/powerpoint/2010/main" val="19662130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048E5B7-FF49-4E10-A689-AD552A459656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Път към желания модел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08CF27-D40E-481F-AF9A-43570E0D0361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9AB8AC-EC38-4661-902F-64C642F9401C}"/>
              </a:ext>
            </a:extLst>
          </p:cNvPr>
          <p:cNvSpPr>
            <a:spLocks noGrp="1"/>
          </p:cNvSpPr>
          <p:nvPr/>
        </p:nvSpPr>
        <p:spPr>
          <a:xfrm>
            <a:off x="876300" y="1257300"/>
            <a:ext cx="495300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6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A0948D-0E90-4D2F-8227-12DB2DD17F6A}"/>
              </a:ext>
            </a:extLst>
          </p:cNvPr>
          <p:cNvSpPr>
            <a:spLocks noGrp="1"/>
          </p:cNvSpPr>
          <p:nvPr/>
        </p:nvSpPr>
        <p:spPr>
          <a:xfrm>
            <a:off x="1571625" y="1257300"/>
            <a:ext cx="93345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Ясна цел за образования човек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31B19A-024D-4C96-86C5-038B35F94A68}"/>
              </a:ext>
            </a:extLst>
          </p:cNvPr>
          <p:cNvSpPr>
            <a:spLocks noGrp="1"/>
          </p:cNvSpPr>
          <p:nvPr/>
        </p:nvSpPr>
        <p:spPr>
          <a:xfrm>
            <a:off x="876300" y="1971675"/>
            <a:ext cx="495300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6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BD0956-6008-424F-83C3-4157CBAC59A9}"/>
              </a:ext>
            </a:extLst>
          </p:cNvPr>
          <p:cNvSpPr>
            <a:spLocks noGrp="1"/>
          </p:cNvSpPr>
          <p:nvPr/>
        </p:nvSpPr>
        <p:spPr>
          <a:xfrm>
            <a:off x="1571625" y="1971675"/>
            <a:ext cx="93345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Общо ядро от знания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172561-1CF4-4741-ABE4-EBB10098E50A}"/>
              </a:ext>
            </a:extLst>
          </p:cNvPr>
          <p:cNvSpPr>
            <a:spLocks noGrp="1"/>
          </p:cNvSpPr>
          <p:nvPr/>
        </p:nvSpPr>
        <p:spPr>
          <a:xfrm>
            <a:off x="876300" y="2686050"/>
            <a:ext cx="495300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6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60D473-F07A-4B9C-8C4D-7B86798E7995}"/>
              </a:ext>
            </a:extLst>
          </p:cNvPr>
          <p:cNvSpPr>
            <a:spLocks noGrp="1"/>
          </p:cNvSpPr>
          <p:nvPr/>
        </p:nvSpPr>
        <p:spPr>
          <a:xfrm>
            <a:off x="1571625" y="2686050"/>
            <a:ext cx="93345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Учебни програми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353AF4-D885-45FD-8825-F45B6C6F4A5C}"/>
              </a:ext>
            </a:extLst>
          </p:cNvPr>
          <p:cNvSpPr>
            <a:spLocks noGrp="1"/>
          </p:cNvSpPr>
          <p:nvPr/>
        </p:nvSpPr>
        <p:spPr>
          <a:xfrm>
            <a:off x="876300" y="3400425"/>
            <a:ext cx="495300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6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B50A61-1EED-4864-8C4A-9299D479094A}"/>
              </a:ext>
            </a:extLst>
          </p:cNvPr>
          <p:cNvSpPr>
            <a:spLocks noGrp="1"/>
          </p:cNvSpPr>
          <p:nvPr/>
        </p:nvSpPr>
        <p:spPr>
          <a:xfrm>
            <a:off x="1571625" y="3400425"/>
            <a:ext cx="93345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Изпити и оценяване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5D7F58-1376-421A-BA6C-BB538D0707E3}"/>
              </a:ext>
            </a:extLst>
          </p:cNvPr>
          <p:cNvSpPr>
            <a:spLocks noGrp="1"/>
          </p:cNvSpPr>
          <p:nvPr/>
        </p:nvSpPr>
        <p:spPr>
          <a:xfrm>
            <a:off x="876300" y="4114800"/>
            <a:ext cx="495300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6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309709-3C5E-4058-9604-27AB0B5D24C3}"/>
              </a:ext>
            </a:extLst>
          </p:cNvPr>
          <p:cNvSpPr>
            <a:spLocks noGrp="1"/>
          </p:cNvSpPr>
          <p:nvPr/>
        </p:nvSpPr>
        <p:spPr>
          <a:xfrm>
            <a:off x="1571625" y="4114800"/>
            <a:ext cx="93345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Подготовка на учителите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E5FE27-9D29-4D19-8B8D-8D66ABD4A405}"/>
              </a:ext>
            </a:extLst>
          </p:cNvPr>
          <p:cNvSpPr>
            <a:spLocks noGrp="1"/>
          </p:cNvSpPr>
          <p:nvPr/>
        </p:nvSpPr>
        <p:spPr>
          <a:xfrm>
            <a:off x="876300" y="4829175"/>
            <a:ext cx="495300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6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4D6306-765E-475D-B282-FB344E2BC2C7}"/>
              </a:ext>
            </a:extLst>
          </p:cNvPr>
          <p:cNvSpPr>
            <a:spLocks noGrp="1"/>
          </p:cNvSpPr>
          <p:nvPr/>
        </p:nvSpPr>
        <p:spPr>
          <a:xfrm>
            <a:off x="1571625" y="4829175"/>
            <a:ext cx="93345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Организация и технологии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C023FF-88BF-4F90-8EC8-F97E8A3D5711}"/>
              </a:ext>
            </a:extLst>
          </p:cNvPr>
          <p:cNvSpPr>
            <a:spLocks noGrp="1"/>
          </p:cNvSpPr>
          <p:nvPr/>
        </p:nvSpPr>
        <p:spPr>
          <a:xfrm>
            <a:off x="876300" y="5543550"/>
            <a:ext cx="495300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6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EC002-40A6-4706-A32F-8C1817BDD1E0}"/>
              </a:ext>
            </a:extLst>
          </p:cNvPr>
          <p:cNvSpPr>
            <a:spLocks noGrp="1"/>
          </p:cNvSpPr>
          <p:nvPr/>
        </p:nvSpPr>
        <p:spPr>
          <a:xfrm>
            <a:off x="1571625" y="5543550"/>
            <a:ext cx="9334500" cy="4286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Проверка на резултатите</a:t>
            </a:r>
          </a:p>
        </p:txBody>
      </p:sp>
    </p:spTree>
    <p:extLst>
      <p:ext uri="{BB962C8B-B14F-4D97-AF65-F5344CB8AC3E}">
        <p14:creationId xmlns:p14="http://schemas.microsoft.com/office/powerpoint/2010/main" val="138788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2BE81F4-9F2E-4C61-A08B-445FD8FAA498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Какво трябва да проверяват изпитите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B3CC21-8E9C-4F3D-9D2D-ADEA8FA184F1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1E5572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3965EC-ED89-4A2E-9F75-4EF57D283CA0}"/>
              </a:ext>
            </a:extLst>
          </p:cNvPr>
          <p:cNvSpPr>
            <a:spLocks noGrp="1"/>
          </p:cNvSpPr>
          <p:nvPr/>
        </p:nvSpPr>
        <p:spPr>
          <a:xfrm>
            <a:off x="904875" y="13811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FC706E-F35A-4CB6-9EB6-C7D48EC3F005}"/>
              </a:ext>
            </a:extLst>
          </p:cNvPr>
          <p:cNvSpPr>
            <a:spLocks noGrp="1"/>
          </p:cNvSpPr>
          <p:nvPr/>
        </p:nvSpPr>
        <p:spPr>
          <a:xfrm>
            <a:off x="1228725" y="13811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Основни знания, които ученикът владее сам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AAF049-B91F-48C0-BC4B-371A4B76DF99}"/>
              </a:ext>
            </a:extLst>
          </p:cNvPr>
          <p:cNvSpPr>
            <a:spLocks noGrp="1"/>
          </p:cNvSpPr>
          <p:nvPr/>
        </p:nvSpPr>
        <p:spPr>
          <a:xfrm>
            <a:off x="904875" y="20288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0B591C-8679-48A1-9185-B0819A7816FA}"/>
              </a:ext>
            </a:extLst>
          </p:cNvPr>
          <p:cNvSpPr>
            <a:spLocks noGrp="1"/>
          </p:cNvSpPr>
          <p:nvPr/>
        </p:nvSpPr>
        <p:spPr>
          <a:xfrm>
            <a:off x="1228725" y="20288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Разбиране на непознат текст и данни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4A9841-A31B-4062-8D27-ADB00B1AAC2A}"/>
              </a:ext>
            </a:extLst>
          </p:cNvPr>
          <p:cNvSpPr>
            <a:spLocks noGrp="1"/>
          </p:cNvSpPr>
          <p:nvPr/>
        </p:nvSpPr>
        <p:spPr>
          <a:xfrm>
            <a:off x="904875" y="26765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95C666-8A62-4073-8AD9-A0D21B732786}"/>
              </a:ext>
            </a:extLst>
          </p:cNvPr>
          <p:cNvSpPr>
            <a:spLocks noGrp="1"/>
          </p:cNvSpPr>
          <p:nvPr/>
        </p:nvSpPr>
        <p:spPr>
          <a:xfrm>
            <a:off x="1228725" y="26765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Прилагане на знание в нова ситуация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45ECD7-E02A-4A57-A25D-08A6BEBE8815}"/>
              </a:ext>
            </a:extLst>
          </p:cNvPr>
          <p:cNvSpPr>
            <a:spLocks noGrp="1"/>
          </p:cNvSpPr>
          <p:nvPr/>
        </p:nvSpPr>
        <p:spPr>
          <a:xfrm>
            <a:off x="904875" y="33242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B630D7-A166-4438-987F-71C24A3EA2D1}"/>
              </a:ext>
            </a:extLst>
          </p:cNvPr>
          <p:cNvSpPr>
            <a:spLocks noGrp="1"/>
          </p:cNvSpPr>
          <p:nvPr/>
        </p:nvSpPr>
        <p:spPr>
          <a:xfrm>
            <a:off x="1228725" y="33242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Обяснение и защита на решение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4C931D-96F9-4B54-9A53-8D6CF5FE1BDB}"/>
              </a:ext>
            </a:extLst>
          </p:cNvPr>
          <p:cNvSpPr>
            <a:spLocks noGrp="1"/>
          </p:cNvSpPr>
          <p:nvPr/>
        </p:nvSpPr>
        <p:spPr>
          <a:xfrm>
            <a:off x="904875" y="3971925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E4481F-16DC-42D9-A534-73B2E722D46E}"/>
              </a:ext>
            </a:extLst>
          </p:cNvPr>
          <p:cNvSpPr>
            <a:spLocks noGrp="1"/>
          </p:cNvSpPr>
          <p:nvPr/>
        </p:nvSpPr>
        <p:spPr>
          <a:xfrm>
            <a:off x="1228725" y="3971925"/>
            <a:ext cx="996315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950" b="0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126"/>
                </a:solidFill>
                <a:latin typeface="Arial"/>
                <a:ea typeface="Arial"/>
                <a:cs typeface="Arial"/>
              </a:rPr>
              <a:t>Откриване и поправяне на грешка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7422E4-C683-49A0-9659-F4D07572A5E4}"/>
              </a:ext>
            </a:extLst>
          </p:cNvPr>
          <p:cNvSpPr>
            <a:spLocks noGrp="1"/>
          </p:cNvSpPr>
          <p:nvPr/>
        </p:nvSpPr>
        <p:spPr>
          <a:xfrm>
            <a:off x="952500" y="56197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025" b="1">
                <a:solidFill>
                  <a:srgbClr val="A849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8493D"/>
                </a:solidFill>
                <a:latin typeface="Arial"/>
                <a:ea typeface="Arial"/>
                <a:cs typeface="Arial"/>
              </a:rPr>
              <a:t>Изпитът трябва да показва как знанието участва в мисленето.</a:t>
            </a:r>
          </a:p>
        </p:txBody>
      </p:sp>
    </p:spTree>
    <p:extLst>
      <p:ext uri="{BB962C8B-B14F-4D97-AF65-F5344CB8AC3E}">
        <p14:creationId xmlns:p14="http://schemas.microsoft.com/office/powerpoint/2010/main" val="1429625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F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FEFB280-8042-4C19-B19E-DE735B971076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10810875" cy="7239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Критерии за успех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B11B40-B92E-4198-B6B1-B24252C92EDB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047750" cy="47625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769AB4-F208-4879-9302-88A34402A09D}"/>
              </a:ext>
            </a:extLst>
          </p:cNvPr>
          <p:cNvSpPr>
            <a:spLocks noGrp="1"/>
          </p:cNvSpPr>
          <p:nvPr/>
        </p:nvSpPr>
        <p:spPr>
          <a:xfrm>
            <a:off x="904875" y="121920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B07D36-88F2-4C60-BF13-63E7E851A33C}"/>
              </a:ext>
            </a:extLst>
          </p:cNvPr>
          <p:cNvSpPr>
            <a:spLocks noGrp="1"/>
          </p:cNvSpPr>
          <p:nvPr/>
        </p:nvSpPr>
        <p:spPr>
          <a:xfrm>
            <a:off x="1228725" y="1219200"/>
            <a:ext cx="100584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Трайни знания и самостоятелно мислене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CA8604-3D8C-4DBC-8620-DA2067A2E2B1}"/>
              </a:ext>
            </a:extLst>
          </p:cNvPr>
          <p:cNvSpPr>
            <a:spLocks noGrp="1"/>
          </p:cNvSpPr>
          <p:nvPr/>
        </p:nvSpPr>
        <p:spPr>
          <a:xfrm>
            <a:off x="904875" y="186690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BEAB81-0FF5-4832-A9D2-2713F6120ED6}"/>
              </a:ext>
            </a:extLst>
          </p:cNvPr>
          <p:cNvSpPr>
            <a:spLocks noGrp="1"/>
          </p:cNvSpPr>
          <p:nvPr/>
        </p:nvSpPr>
        <p:spPr>
          <a:xfrm>
            <a:off x="1228725" y="1866900"/>
            <a:ext cx="100584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Приложение на наученото в нова ситуация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352FBE-7A6B-4371-A9E7-7D138E356EA5}"/>
              </a:ext>
            </a:extLst>
          </p:cNvPr>
          <p:cNvSpPr>
            <a:spLocks noGrp="1"/>
          </p:cNvSpPr>
          <p:nvPr/>
        </p:nvSpPr>
        <p:spPr>
          <a:xfrm>
            <a:off x="904875" y="251460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898222-C516-4034-AEF2-3C02D1F0C71C}"/>
              </a:ext>
            </a:extLst>
          </p:cNvPr>
          <p:cNvSpPr>
            <a:spLocks noGrp="1"/>
          </p:cNvSpPr>
          <p:nvPr/>
        </p:nvSpPr>
        <p:spPr>
          <a:xfrm>
            <a:off x="1228725" y="2514600"/>
            <a:ext cx="100584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Управление на вниманието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680AEE-6A01-4274-BCC4-1B301CC3788E}"/>
              </a:ext>
            </a:extLst>
          </p:cNvPr>
          <p:cNvSpPr>
            <a:spLocks noGrp="1"/>
          </p:cNvSpPr>
          <p:nvPr/>
        </p:nvSpPr>
        <p:spPr>
          <a:xfrm>
            <a:off x="904875" y="316230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AA6E95-FD0A-46C9-96BE-7CD5AD178420}"/>
              </a:ext>
            </a:extLst>
          </p:cNvPr>
          <p:cNvSpPr>
            <a:spLocks noGrp="1"/>
          </p:cNvSpPr>
          <p:nvPr/>
        </p:nvSpPr>
        <p:spPr>
          <a:xfrm>
            <a:off x="1228725" y="3162300"/>
            <a:ext cx="100584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Работа, създаване и живот с другите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70CD89-7E31-4E75-B40F-41D619492E85}"/>
              </a:ext>
            </a:extLst>
          </p:cNvPr>
          <p:cNvSpPr>
            <a:spLocks noGrp="1"/>
          </p:cNvSpPr>
          <p:nvPr/>
        </p:nvSpPr>
        <p:spPr>
          <a:xfrm>
            <a:off x="904875" y="381000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FC4240-EC6F-44AA-9ED2-7371C383C83D}"/>
              </a:ext>
            </a:extLst>
          </p:cNvPr>
          <p:cNvSpPr>
            <a:spLocks noGrp="1"/>
          </p:cNvSpPr>
          <p:nvPr/>
        </p:nvSpPr>
        <p:spPr>
          <a:xfrm>
            <a:off x="1228725" y="3810000"/>
            <a:ext cx="100584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Нравствена преценка и отговорност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09A259-CA0D-41FB-ADF3-22084402C859}"/>
              </a:ext>
            </a:extLst>
          </p:cNvPr>
          <p:cNvSpPr>
            <a:spLocks noGrp="1"/>
          </p:cNvSpPr>
          <p:nvPr/>
        </p:nvSpPr>
        <p:spPr>
          <a:xfrm>
            <a:off x="904875" y="4457700"/>
            <a:ext cx="238125" cy="3048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1">
                <a:solidFill>
                  <a:srgbClr val="C6943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C6943D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9A99E7-004D-4DB2-AE05-5E4949067CD6}"/>
              </a:ext>
            </a:extLst>
          </p:cNvPr>
          <p:cNvSpPr>
            <a:spLocks noGrp="1"/>
          </p:cNvSpPr>
          <p:nvPr/>
        </p:nvSpPr>
        <p:spPr>
          <a:xfrm>
            <a:off x="1228725" y="4457700"/>
            <a:ext cx="10058400" cy="52387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1875" b="0">
                <a:solidFill>
                  <a:srgbClr val="E3EEF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3EEF1"/>
                </a:solidFill>
                <a:latin typeface="Arial"/>
                <a:ea typeface="Arial"/>
                <a:cs typeface="Arial"/>
              </a:rPr>
              <a:t>Използване на ИИ без предаване на мисленето</a:t>
            </a:r>
          </a:p>
        </p:txBody>
      </p:sp>
    </p:spTree>
    <p:extLst>
      <p:ext uri="{BB962C8B-B14F-4D97-AF65-F5344CB8AC3E}">
        <p14:creationId xmlns:p14="http://schemas.microsoft.com/office/powerpoint/2010/main" val="1469679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7BD7E6-709E-4119-8AE5-5E5B537CD6C6}"/>
              </a:ext>
            </a:extLst>
          </p:cNvPr>
          <p:cNvSpPr>
            <a:spLocks noGrp="1"/>
          </p:cNvSpPr>
          <p:nvPr/>
        </p:nvSpPr>
        <p:spPr>
          <a:xfrm>
            <a:off x="762000" y="876300"/>
            <a:ext cx="10668000" cy="7429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925" b="1">
                <a:solidFill>
                  <a:srgbClr val="172126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6"/>
                </a:solidFill>
                <a:latin typeface="Arial"/>
                <a:ea typeface="Arial"/>
                <a:cs typeface="Arial"/>
              </a:rPr>
              <a:t>Образованието на бъдещето остава човешко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B34552-2078-426E-9FB7-86981CFA3D5E}"/>
              </a:ext>
            </a:extLst>
          </p:cNvPr>
          <p:cNvSpPr>
            <a:spLocks noGrp="1"/>
          </p:cNvSpPr>
          <p:nvPr/>
        </p:nvSpPr>
        <p:spPr>
          <a:xfrm>
            <a:off x="4857750" y="1885950"/>
            <a:ext cx="2476500" cy="57150"/>
          </a:xfrm>
          <a:prstGeom prst="rect">
            <a:avLst/>
          </a:prstGeom>
          <a:solidFill>
            <a:srgbClr val="C6943D"/>
          </a:solidFill>
          <a:ln w="0"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32B6AB-F6C0-430E-8D04-2AA8A84C9693}"/>
              </a:ext>
            </a:extLst>
          </p:cNvPr>
          <p:cNvSpPr>
            <a:spLocks noGrp="1"/>
          </p:cNvSpPr>
          <p:nvPr/>
        </p:nvSpPr>
        <p:spPr>
          <a:xfrm>
            <a:off x="1381125" y="2571750"/>
            <a:ext cx="9429750" cy="1714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defRPr sz="255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Въпросът не е дали машините ще станат по-интелигентни.</a:t>
            </a:r>
          </a:p>
          <a:p>
            <a:endParaRPr sz="2550" b="1">
              <a:solidFill>
                <a:srgbClr val="1E5572"/>
              </a:solidFill>
              <a:latin typeface="Arial"/>
              <a:ea typeface="Arial"/>
              <a:cs typeface="Arial"/>
            </a:endParaRPr>
          </a:p>
          <a:p>
            <a:pPr>
              <a:defRPr sz="2550" b="1">
                <a:solidFill>
                  <a:srgbClr val="1E557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E5572"/>
                </a:solidFill>
                <a:latin typeface="Arial"/>
                <a:ea typeface="Arial"/>
                <a:cs typeface="Arial"/>
              </a:rPr>
              <a:t>Въпросът е дали хората ще останат способни да мислят, да избират и да носят отговорност.</a:t>
            </a:r>
          </a:p>
        </p:txBody>
      </p:sp>
    </p:spTree>
    <p:extLst>
      <p:ext uri="{BB962C8B-B14F-4D97-AF65-F5344CB8AC3E}">
        <p14:creationId xmlns:p14="http://schemas.microsoft.com/office/powerpoint/2010/main" val="24727477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1903</Words>
  <Application>Microsoft Macintosh PowerPoint</Application>
  <DocSecurity>0</DocSecurity>
  <PresentationFormat>Widescreen</PresentationFormat>
  <Paragraphs>354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доц. Христо Ненов</cp:lastModifiedBy>
  <cp:revision>3</cp:revision>
  <dcterms:created xsi:type="dcterms:W3CDTF">2026-09-24T19:37:39Z</dcterms:created>
  <dcterms:modified xsi:type="dcterms:W3CDTF">2026-09-24T21:40:57Z</dcterms:modified>
</cp:coreProperties>
</file>